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9" r:id="rId1"/>
    <p:sldMasterId id="2147484005" r:id="rId2"/>
    <p:sldMasterId id="2147484007" r:id="rId3"/>
    <p:sldMasterId id="2147484009" r:id="rId4"/>
    <p:sldMasterId id="2147484011" r:id="rId5"/>
    <p:sldMasterId id="2147484013" r:id="rId6"/>
    <p:sldMasterId id="2147484015" r:id="rId7"/>
    <p:sldMasterId id="2147484017" r:id="rId8"/>
    <p:sldMasterId id="2147484019" r:id="rId9"/>
    <p:sldMasterId id="2147484021" r:id="rId10"/>
    <p:sldMasterId id="2147484023" r:id="rId11"/>
    <p:sldMasterId id="2147484025" r:id="rId12"/>
    <p:sldMasterId id="2147484027" r:id="rId13"/>
    <p:sldMasterId id="2147484029" r:id="rId14"/>
    <p:sldMasterId id="2147484031" r:id="rId15"/>
    <p:sldMasterId id="2147484033" r:id="rId16"/>
    <p:sldMasterId id="2147484035" r:id="rId17"/>
    <p:sldMasterId id="2147484037" r:id="rId18"/>
    <p:sldMasterId id="2147484039" r:id="rId19"/>
    <p:sldMasterId id="2147484041" r:id="rId20"/>
    <p:sldMasterId id="2147484044" r:id="rId21"/>
    <p:sldMasterId id="2147484046" r:id="rId22"/>
    <p:sldMasterId id="2147484051" r:id="rId23"/>
    <p:sldMasterId id="2147484059" r:id="rId24"/>
    <p:sldMasterId id="2147484071" r:id="rId25"/>
  </p:sldMasterIdLst>
  <p:notesMasterIdLst>
    <p:notesMasterId r:id="rId44"/>
  </p:notesMasterIdLst>
  <p:handoutMasterIdLst>
    <p:handoutMasterId r:id="rId45"/>
  </p:handoutMasterIdLst>
  <p:sldIdLst>
    <p:sldId id="449" r:id="rId26"/>
    <p:sldId id="541" r:id="rId27"/>
    <p:sldId id="664" r:id="rId28"/>
    <p:sldId id="666" r:id="rId29"/>
    <p:sldId id="667" r:id="rId30"/>
    <p:sldId id="668" r:id="rId31"/>
    <p:sldId id="669" r:id="rId32"/>
    <p:sldId id="670" r:id="rId33"/>
    <p:sldId id="671" r:id="rId34"/>
    <p:sldId id="672" r:id="rId35"/>
    <p:sldId id="673" r:id="rId36"/>
    <p:sldId id="674" r:id="rId37"/>
    <p:sldId id="665" r:id="rId38"/>
    <p:sldId id="675" r:id="rId39"/>
    <p:sldId id="676" r:id="rId40"/>
    <p:sldId id="677" r:id="rId41"/>
    <p:sldId id="678" r:id="rId42"/>
    <p:sldId id="530" r:id="rId43"/>
  </p:sldIdLst>
  <p:sldSz cx="12188825" cy="6858000"/>
  <p:notesSz cx="7023100" cy="9309100"/>
  <p:defaultText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yuill" initials="s" lastIdx="13"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80"/>
    <a:srgbClr val="51FDFF"/>
    <a:srgbClr val="03D526"/>
    <a:srgbClr val="B84043"/>
    <a:srgbClr val="13BCC7"/>
    <a:srgbClr val="07D5A8"/>
    <a:srgbClr val="0E4D72"/>
    <a:srgbClr val="22B5FF"/>
    <a:srgbClr val="4DCAFF"/>
    <a:srgbClr val="119E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10" autoAdjust="0"/>
    <p:restoredTop sz="83086" autoAdjust="0"/>
  </p:normalViewPr>
  <p:slideViewPr>
    <p:cSldViewPr snapToGrid="0">
      <p:cViewPr>
        <p:scale>
          <a:sx n="100" d="100"/>
          <a:sy n="100" d="100"/>
        </p:scale>
        <p:origin x="-1936" y="-320"/>
      </p:cViewPr>
      <p:guideLst>
        <p:guide orient="horz" pos="429"/>
        <p:guide pos="72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interSettings" Target="printerSettings/printerSettings1.bin"/><Relationship Id="rId47" Type="http://schemas.openxmlformats.org/officeDocument/2006/relationships/commentAuthors" Target="commentAuthors.xml"/><Relationship Id="rId48" Type="http://schemas.openxmlformats.org/officeDocument/2006/relationships/presProps" Target="presProps.xml"/><Relationship Id="rId49" Type="http://schemas.openxmlformats.org/officeDocument/2006/relationships/viewProps" Target="viewProps.xml"/><Relationship Id="rId20" Type="http://schemas.openxmlformats.org/officeDocument/2006/relationships/slideMaster" Target="slideMasters/slideMaster20.xml"/><Relationship Id="rId21" Type="http://schemas.openxmlformats.org/officeDocument/2006/relationships/slideMaster" Target="slideMasters/slideMaster21.xml"/><Relationship Id="rId22" Type="http://schemas.openxmlformats.org/officeDocument/2006/relationships/slideMaster" Target="slideMasters/slideMaster22.xml"/><Relationship Id="rId23" Type="http://schemas.openxmlformats.org/officeDocument/2006/relationships/slideMaster" Target="slideMasters/slideMaster23.xml"/><Relationship Id="rId24" Type="http://schemas.openxmlformats.org/officeDocument/2006/relationships/slideMaster" Target="slideMasters/slideMaster24.xml"/><Relationship Id="rId25" Type="http://schemas.openxmlformats.org/officeDocument/2006/relationships/slideMaster" Target="slideMasters/slideMaster25.xml"/><Relationship Id="rId26" Type="http://schemas.openxmlformats.org/officeDocument/2006/relationships/slide" Target="slides/slide1.xml"/><Relationship Id="rId27" Type="http://schemas.openxmlformats.org/officeDocument/2006/relationships/slide" Target="slides/slide2.xml"/><Relationship Id="rId28" Type="http://schemas.openxmlformats.org/officeDocument/2006/relationships/slide" Target="slides/slide3.xml"/><Relationship Id="rId29" Type="http://schemas.openxmlformats.org/officeDocument/2006/relationships/slide" Target="slides/slide4.xml"/><Relationship Id="rId50" Type="http://schemas.openxmlformats.org/officeDocument/2006/relationships/theme" Target="theme/theme1.xml"/><Relationship Id="rId5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30" Type="http://schemas.openxmlformats.org/officeDocument/2006/relationships/slide" Target="slides/slide5.xml"/><Relationship Id="rId31" Type="http://schemas.openxmlformats.org/officeDocument/2006/relationships/slide" Target="slides/slide6.xml"/><Relationship Id="rId32" Type="http://schemas.openxmlformats.org/officeDocument/2006/relationships/slide" Target="slides/slide7.xml"/><Relationship Id="rId9" Type="http://schemas.openxmlformats.org/officeDocument/2006/relationships/slideMaster" Target="slideMasters/slideMaster9.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33" Type="http://schemas.openxmlformats.org/officeDocument/2006/relationships/slide" Target="slides/slide8.xml"/><Relationship Id="rId34" Type="http://schemas.openxmlformats.org/officeDocument/2006/relationships/slide" Target="slides/slide9.xml"/><Relationship Id="rId35" Type="http://schemas.openxmlformats.org/officeDocument/2006/relationships/slide" Target="slides/slide10.xml"/><Relationship Id="rId36" Type="http://schemas.openxmlformats.org/officeDocument/2006/relationships/slide" Target="slides/slide11.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Master" Target="slideMasters/slideMaster12.xml"/><Relationship Id="rId13" Type="http://schemas.openxmlformats.org/officeDocument/2006/relationships/slideMaster" Target="slideMasters/slideMaster13.xml"/><Relationship Id="rId14" Type="http://schemas.openxmlformats.org/officeDocument/2006/relationships/slideMaster" Target="slideMasters/slideMaster14.xml"/><Relationship Id="rId15" Type="http://schemas.openxmlformats.org/officeDocument/2006/relationships/slideMaster" Target="slideMasters/slideMaster15.xml"/><Relationship Id="rId16" Type="http://schemas.openxmlformats.org/officeDocument/2006/relationships/slideMaster" Target="slideMasters/slideMaster16.xml"/><Relationship Id="rId17" Type="http://schemas.openxmlformats.org/officeDocument/2006/relationships/slideMaster" Target="slideMasters/slideMaster17.xml"/><Relationship Id="rId18" Type="http://schemas.openxmlformats.org/officeDocument/2006/relationships/slideMaster" Target="slideMasters/slideMaster18.xml"/><Relationship Id="rId19" Type="http://schemas.openxmlformats.org/officeDocument/2006/relationships/slideMaster" Target="slideMasters/slideMaster19.xml"/><Relationship Id="rId37" Type="http://schemas.openxmlformats.org/officeDocument/2006/relationships/slide" Target="slides/slide12.xml"/><Relationship Id="rId38" Type="http://schemas.openxmlformats.org/officeDocument/2006/relationships/slide" Target="slides/slide13.xml"/><Relationship Id="rId39" Type="http://schemas.openxmlformats.org/officeDocument/2006/relationships/slide" Target="slides/slide14.xml"/><Relationship Id="rId40" Type="http://schemas.openxmlformats.org/officeDocument/2006/relationships/slide" Target="slides/slide15.xml"/><Relationship Id="rId41" Type="http://schemas.openxmlformats.org/officeDocument/2006/relationships/slide" Target="slides/slide16.xml"/><Relationship Id="rId42" Type="http://schemas.openxmlformats.org/officeDocument/2006/relationships/slide" Target="slides/slide17.xml"/><Relationship Id="rId43" Type="http://schemas.openxmlformats.org/officeDocument/2006/relationships/slide" Target="slides/slide18.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773"/>
          </a:xfrm>
          <a:prstGeom prst="rect">
            <a:avLst/>
          </a:prstGeom>
        </p:spPr>
        <p:txBody>
          <a:bodyPr vert="horz" lIns="92446" tIns="46223" rIns="92446" bIns="46223" rtlCol="0"/>
          <a:lstStyle>
            <a:lvl1pPr algn="l">
              <a:defRPr sz="1200"/>
            </a:lvl1pPr>
          </a:lstStyle>
          <a:p>
            <a:endParaRPr lang="en-US" dirty="0"/>
          </a:p>
        </p:txBody>
      </p:sp>
      <p:sp>
        <p:nvSpPr>
          <p:cNvPr id="3" name="Date Placeholder 2"/>
          <p:cNvSpPr>
            <a:spLocks noGrp="1"/>
          </p:cNvSpPr>
          <p:nvPr>
            <p:ph type="dt" sz="quarter" idx="1"/>
          </p:nvPr>
        </p:nvSpPr>
        <p:spPr>
          <a:xfrm>
            <a:off x="3978132" y="0"/>
            <a:ext cx="3043343" cy="465773"/>
          </a:xfrm>
          <a:prstGeom prst="rect">
            <a:avLst/>
          </a:prstGeom>
        </p:spPr>
        <p:txBody>
          <a:bodyPr vert="horz" lIns="92446" tIns="46223" rIns="92446" bIns="46223" rtlCol="0"/>
          <a:lstStyle>
            <a:lvl1pPr algn="r">
              <a:defRPr sz="1200"/>
            </a:lvl1pPr>
          </a:lstStyle>
          <a:p>
            <a:fld id="{D4520DB6-4BC4-474E-864B-7572F1A77523}" type="datetimeFigureOut">
              <a:rPr lang="en-US" smtClean="0"/>
              <a:pPr/>
              <a:t>9/12/14</a:t>
            </a:fld>
            <a:endParaRPr lang="en-US" dirty="0"/>
          </a:p>
        </p:txBody>
      </p:sp>
      <p:sp>
        <p:nvSpPr>
          <p:cNvPr id="4" name="Footer Placeholder 3"/>
          <p:cNvSpPr>
            <a:spLocks noGrp="1"/>
          </p:cNvSpPr>
          <p:nvPr>
            <p:ph type="ftr" sz="quarter" idx="2"/>
          </p:nvPr>
        </p:nvSpPr>
        <p:spPr>
          <a:xfrm>
            <a:off x="0" y="8841738"/>
            <a:ext cx="3043343" cy="465773"/>
          </a:xfrm>
          <a:prstGeom prst="rect">
            <a:avLst/>
          </a:prstGeom>
        </p:spPr>
        <p:txBody>
          <a:bodyPr vert="horz" lIns="92446" tIns="46223" rIns="92446" bIns="46223"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8132" y="8841738"/>
            <a:ext cx="3043343" cy="465773"/>
          </a:xfrm>
          <a:prstGeom prst="rect">
            <a:avLst/>
          </a:prstGeom>
        </p:spPr>
        <p:txBody>
          <a:bodyPr vert="horz" lIns="92446" tIns="46223" rIns="92446" bIns="46223" rtlCol="0" anchor="b"/>
          <a:lstStyle>
            <a:lvl1pPr algn="r">
              <a:defRPr sz="1200"/>
            </a:lvl1pPr>
          </a:lstStyle>
          <a:p>
            <a:fld id="{FA642C3C-970C-B943-AE05-11E6718043A6}" type="slidenum">
              <a:rPr lang="en-US" smtClean="0"/>
              <a:pPr/>
              <a:t>‹#›</a:t>
            </a:fld>
            <a:endParaRPr lang="en-US" dirty="0"/>
          </a:p>
        </p:txBody>
      </p:sp>
    </p:spTree>
    <p:extLst>
      <p:ext uri="{BB962C8B-B14F-4D97-AF65-F5344CB8AC3E}">
        <p14:creationId xmlns:p14="http://schemas.microsoft.com/office/powerpoint/2010/main" val="2486686735"/>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773"/>
          </a:xfrm>
          <a:prstGeom prst="rect">
            <a:avLst/>
          </a:prstGeom>
        </p:spPr>
        <p:txBody>
          <a:bodyPr vert="horz" lIns="92446" tIns="46223" rIns="92446" bIns="46223" rtlCol="0"/>
          <a:lstStyle>
            <a:lvl1pPr algn="l">
              <a:defRPr sz="1200"/>
            </a:lvl1pPr>
          </a:lstStyle>
          <a:p>
            <a:endParaRPr lang="en-US" dirty="0"/>
          </a:p>
        </p:txBody>
      </p:sp>
      <p:sp>
        <p:nvSpPr>
          <p:cNvPr id="3" name="Date Placeholder 2"/>
          <p:cNvSpPr>
            <a:spLocks noGrp="1"/>
          </p:cNvSpPr>
          <p:nvPr>
            <p:ph type="dt" idx="1"/>
          </p:nvPr>
        </p:nvSpPr>
        <p:spPr>
          <a:xfrm>
            <a:off x="3978132" y="0"/>
            <a:ext cx="3043343" cy="465773"/>
          </a:xfrm>
          <a:prstGeom prst="rect">
            <a:avLst/>
          </a:prstGeom>
        </p:spPr>
        <p:txBody>
          <a:bodyPr vert="horz" lIns="92446" tIns="46223" rIns="92446" bIns="46223" rtlCol="0"/>
          <a:lstStyle>
            <a:lvl1pPr algn="r">
              <a:defRPr sz="1200"/>
            </a:lvl1pPr>
          </a:lstStyle>
          <a:p>
            <a:fld id="{D843A04C-2FFB-5142-9D5C-5FF8FC9DEE74}" type="datetimeFigureOut">
              <a:rPr lang="en-US" smtClean="0"/>
              <a:pPr/>
              <a:t>9/12/14</a:t>
            </a:fld>
            <a:endParaRPr lang="en-US" dirty="0"/>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2446" tIns="46223" rIns="92446" bIns="46223" rtlCol="0" anchor="ctr"/>
          <a:lstStyle/>
          <a:p>
            <a:endParaRPr lang="en-US" dirty="0"/>
          </a:p>
        </p:txBody>
      </p:sp>
      <p:sp>
        <p:nvSpPr>
          <p:cNvPr id="5" name="Notes Placeholder 4"/>
          <p:cNvSpPr>
            <a:spLocks noGrp="1"/>
          </p:cNvSpPr>
          <p:nvPr>
            <p:ph type="body" sz="quarter" idx="3"/>
          </p:nvPr>
        </p:nvSpPr>
        <p:spPr>
          <a:xfrm>
            <a:off x="702310" y="4422459"/>
            <a:ext cx="5618480" cy="4188778"/>
          </a:xfrm>
          <a:prstGeom prst="rect">
            <a:avLst/>
          </a:prstGeom>
        </p:spPr>
        <p:txBody>
          <a:bodyPr vert="horz" lIns="92446" tIns="46223" rIns="92446" bIns="4622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41738"/>
            <a:ext cx="3043343" cy="465773"/>
          </a:xfrm>
          <a:prstGeom prst="rect">
            <a:avLst/>
          </a:prstGeom>
        </p:spPr>
        <p:txBody>
          <a:bodyPr vert="horz" lIns="92446" tIns="46223" rIns="92446" bIns="46223"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8132" y="8841738"/>
            <a:ext cx="3043343" cy="465773"/>
          </a:xfrm>
          <a:prstGeom prst="rect">
            <a:avLst/>
          </a:prstGeom>
        </p:spPr>
        <p:txBody>
          <a:bodyPr vert="horz" lIns="92446" tIns="46223" rIns="92446" bIns="46223" rtlCol="0" anchor="b"/>
          <a:lstStyle>
            <a:lvl1pPr algn="r">
              <a:defRPr sz="1200"/>
            </a:lvl1pPr>
          </a:lstStyle>
          <a:p>
            <a:fld id="{F246E544-6F9D-0145-A490-5CD892F720DC}" type="slidenum">
              <a:rPr lang="en-US" smtClean="0"/>
              <a:pPr/>
              <a:t>‹#›</a:t>
            </a:fld>
            <a:endParaRPr lang="en-US" dirty="0"/>
          </a:p>
        </p:txBody>
      </p:sp>
    </p:spTree>
    <p:extLst>
      <p:ext uri="{BB962C8B-B14F-4D97-AF65-F5344CB8AC3E}">
        <p14:creationId xmlns:p14="http://schemas.microsoft.com/office/powerpoint/2010/main" val="71420435"/>
      </p:ext>
    </p:extLst>
  </p:cSld>
  <p:clrMap bg1="lt1" tx1="dk1" bg2="lt2" tx2="dk2" accent1="accent1" accent2="accent2" accent3="accent3" accent4="accent4" accent5="accent5" accent6="accent6" hlink="hlink" folHlink="folHlink"/>
  <p:notesStyle>
    <a:lvl1pPr marL="0" algn="l" defTabSz="454584" rtl="0" eaLnBrk="1" latinLnBrk="0" hangingPunct="1">
      <a:defRPr sz="1200" kern="1200">
        <a:solidFill>
          <a:schemeClr val="tx1"/>
        </a:solidFill>
        <a:latin typeface="+mn-lt"/>
        <a:ea typeface="+mn-ea"/>
        <a:cs typeface="+mn-cs"/>
      </a:defRPr>
    </a:lvl1pPr>
    <a:lvl2pPr marL="454584" algn="l" defTabSz="454584" rtl="0" eaLnBrk="1" latinLnBrk="0" hangingPunct="1">
      <a:defRPr sz="1200" kern="1200">
        <a:solidFill>
          <a:schemeClr val="tx1"/>
        </a:solidFill>
        <a:latin typeface="+mn-lt"/>
        <a:ea typeface="+mn-ea"/>
        <a:cs typeface="+mn-cs"/>
      </a:defRPr>
    </a:lvl2pPr>
    <a:lvl3pPr marL="909272" algn="l" defTabSz="454584" rtl="0" eaLnBrk="1" latinLnBrk="0" hangingPunct="1">
      <a:defRPr sz="1200" kern="1200">
        <a:solidFill>
          <a:schemeClr val="tx1"/>
        </a:solidFill>
        <a:latin typeface="+mn-lt"/>
        <a:ea typeface="+mn-ea"/>
        <a:cs typeface="+mn-cs"/>
      </a:defRPr>
    </a:lvl3pPr>
    <a:lvl4pPr marL="1363927" algn="l" defTabSz="454584" rtl="0" eaLnBrk="1" latinLnBrk="0" hangingPunct="1">
      <a:defRPr sz="1200" kern="1200">
        <a:solidFill>
          <a:schemeClr val="tx1"/>
        </a:solidFill>
        <a:latin typeface="+mn-lt"/>
        <a:ea typeface="+mn-ea"/>
        <a:cs typeface="+mn-cs"/>
      </a:defRPr>
    </a:lvl4pPr>
    <a:lvl5pPr marL="1818542" algn="l" defTabSz="454584" rtl="0" eaLnBrk="1" latinLnBrk="0" hangingPunct="1">
      <a:defRPr sz="1200" kern="1200">
        <a:solidFill>
          <a:schemeClr val="tx1"/>
        </a:solidFill>
        <a:latin typeface="+mn-lt"/>
        <a:ea typeface="+mn-ea"/>
        <a:cs typeface="+mn-cs"/>
      </a:defRPr>
    </a:lvl5pPr>
    <a:lvl6pPr marL="2273129" algn="l" defTabSz="454584" rtl="0" eaLnBrk="1" latinLnBrk="0" hangingPunct="1">
      <a:defRPr sz="1200" kern="1200">
        <a:solidFill>
          <a:schemeClr val="tx1"/>
        </a:solidFill>
        <a:latin typeface="+mn-lt"/>
        <a:ea typeface="+mn-ea"/>
        <a:cs typeface="+mn-cs"/>
      </a:defRPr>
    </a:lvl6pPr>
    <a:lvl7pPr marL="2727808" algn="l" defTabSz="454584" rtl="0" eaLnBrk="1" latinLnBrk="0" hangingPunct="1">
      <a:defRPr sz="1200" kern="1200">
        <a:solidFill>
          <a:schemeClr val="tx1"/>
        </a:solidFill>
        <a:latin typeface="+mn-lt"/>
        <a:ea typeface="+mn-ea"/>
        <a:cs typeface="+mn-cs"/>
      </a:defRPr>
    </a:lvl7pPr>
    <a:lvl8pPr marL="3182471" algn="l" defTabSz="454584" rtl="0" eaLnBrk="1" latinLnBrk="0" hangingPunct="1">
      <a:defRPr sz="1200" kern="1200">
        <a:solidFill>
          <a:schemeClr val="tx1"/>
        </a:solidFill>
        <a:latin typeface="+mn-lt"/>
        <a:ea typeface="+mn-ea"/>
        <a:cs typeface="+mn-cs"/>
      </a:defRPr>
    </a:lvl8pPr>
    <a:lvl9pPr marL="3637079" algn="l" defTabSz="45458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a:t>
            </a:fld>
            <a:endParaRPr lang="en-US" dirty="0"/>
          </a:p>
        </p:txBody>
      </p:sp>
    </p:spTree>
    <p:extLst>
      <p:ext uri="{BB962C8B-B14F-4D97-AF65-F5344CB8AC3E}">
        <p14:creationId xmlns:p14="http://schemas.microsoft.com/office/powerpoint/2010/main" val="9171028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10</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11</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12</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13</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14</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15</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16</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17</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2</a:t>
            </a:fld>
            <a:endParaRPr lang="en-US" dirty="0"/>
          </a:p>
        </p:txBody>
      </p:sp>
    </p:spTree>
    <p:extLst>
      <p:ext uri="{BB962C8B-B14F-4D97-AF65-F5344CB8AC3E}">
        <p14:creationId xmlns:p14="http://schemas.microsoft.com/office/powerpoint/2010/main" val="1903157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3</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4</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5</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6</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7</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8</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9</a:t>
            </a:fld>
            <a:endParaRPr lang="en-US" dirty="0"/>
          </a:p>
        </p:txBody>
      </p:sp>
    </p:spTree>
    <p:extLst>
      <p:ext uri="{BB962C8B-B14F-4D97-AF65-F5344CB8AC3E}">
        <p14:creationId xmlns:p14="http://schemas.microsoft.com/office/powerpoint/2010/main" val="1563755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372" y="0"/>
            <a:ext cx="11438251" cy="838200"/>
          </a:xfrm>
          <a:prstGeom prst="rect">
            <a:avLst/>
          </a:prstGeom>
        </p:spPr>
        <p:txBody>
          <a:bodyPr/>
          <a:lst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4"/>
            <a:ext cx="11424907" cy="5277757"/>
          </a:xfrm>
          <a:prstGeom prst="rect">
            <a:avLst/>
          </a:prstGeom>
        </p:spPr>
        <p:txBody>
          <a:bodyPr lIns="90900" tIns="45451" rIns="90900" bIns="45451">
            <a:noAutofit/>
          </a:bodyPr>
          <a:lstStyle>
            <a:lvl1pPr>
              <a:lnSpc>
                <a:spcPct val="95000"/>
              </a:lnSpc>
              <a:spcBef>
                <a:spcPts val="1480"/>
              </a:spcBef>
              <a:buClr>
                <a:srgbClr val="16ACB1"/>
              </a:buClr>
              <a:buFont typeface="Arial"/>
              <a:buChar char="•"/>
              <a:tabLst/>
              <a:defRPr sz="23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ullet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6190" y="0"/>
            <a:ext cx="11448832" cy="838200"/>
          </a:xfrm>
        </p:spPr>
        <p:txBody>
          <a:bodyPr/>
          <a:lstStyle>
            <a:lvl1pPr algn="l" defTabSz="914400" rtl="0" eaLnBrk="1" latinLnBrk="0" hangingPunct="1">
              <a:lnSpc>
                <a:spcPct val="80000"/>
              </a:lnSpc>
              <a:spcBef>
                <a:spcPct val="0"/>
              </a:spcBef>
              <a:buNone/>
              <a:defRPr lang="en-US" sz="3600" b="0" kern="1200" spc="0" baseline="0" dirty="0">
                <a:gradFill>
                  <a:gsLst>
                    <a:gs pos="0">
                      <a:srgbClr val="00B2F0"/>
                    </a:gs>
                    <a:gs pos="44000">
                      <a:srgbClr val="40FFFE"/>
                    </a:gs>
                    <a:gs pos="100000">
                      <a:srgbClr val="96CA4B"/>
                    </a:gs>
                  </a:gsLst>
                  <a:lin ang="4800000" scaled="0"/>
                </a:gradFill>
                <a:latin typeface="+mj-lt"/>
                <a:ea typeface="+mj-ea"/>
                <a:cs typeface="+mj-cs"/>
              </a:defRPr>
            </a:lvl1pPr>
          </a:lstStyle>
          <a:p>
            <a:r>
              <a:rPr lang="en-US" smtClean="0"/>
              <a:t>Click to edit Master title style</a:t>
            </a:r>
            <a:endParaRPr lang="en-US" dirty="0"/>
          </a:p>
        </p:txBody>
      </p:sp>
    </p:spTree>
    <p:extLst>
      <p:ext uri="{BB962C8B-B14F-4D97-AF65-F5344CB8AC3E}">
        <p14:creationId xmlns:p14="http://schemas.microsoft.com/office/powerpoint/2010/main" val="246847759"/>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Tree>
    <p:extLst>
      <p:ext uri="{BB962C8B-B14F-4D97-AF65-F5344CB8AC3E}">
        <p14:creationId xmlns:p14="http://schemas.microsoft.com/office/powerpoint/2010/main" val="2533447466"/>
      </p:ext>
    </p:extLst>
  </p:cSld>
  <p:clrMapOvr>
    <a:masterClrMapping/>
  </p:clrMapOvr>
  <p:transition xmlns:p14="http://schemas.microsoft.com/office/powerpoint/2010/main">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76200"/>
            <a:ext cx="10969943" cy="6858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195986"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3351927" y="6629403"/>
            <a:ext cx="4875530" cy="244475"/>
          </a:xfrm>
          <a:prstGeom prst="rect">
            <a:avLst/>
          </a:prstGeom>
        </p:spPr>
        <p:txBody>
          <a:bodyPr/>
          <a:lstStyle>
            <a:lvl1pPr>
              <a:defRPr>
                <a:solidFill>
                  <a:srgbClr val="898989"/>
                </a:solidFill>
                <a:latin typeface="Calibri" pitchFamily="34" charset="0"/>
                <a:cs typeface="Arial" pitchFamily="34" charset="0"/>
              </a:defRPr>
            </a:lvl1pPr>
          </a:lstStyle>
          <a:p>
            <a:pPr defTabSz="914400">
              <a:defRPr/>
            </a:pPr>
            <a:r>
              <a:rPr lang="en-US" sz="1800">
                <a:solidFill>
                  <a:srgbClr val="7F7F7F"/>
                </a:solidFill>
                <a:latin typeface="Arial"/>
              </a:rPr>
              <a:t>© 2012 Composite Software, Inc. / Composite Proprietary and Confidential</a:t>
            </a:r>
          </a:p>
          <a:p>
            <a:pPr defTabSz="914400">
              <a:defRPr/>
            </a:pPr>
            <a:endParaRPr lang="en-US" sz="1800"/>
          </a:p>
        </p:txBody>
      </p:sp>
    </p:spTree>
    <p:extLst>
      <p:ext uri="{BB962C8B-B14F-4D97-AF65-F5344CB8AC3E}">
        <p14:creationId xmlns:p14="http://schemas.microsoft.com/office/powerpoint/2010/main" val="39331595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39905296"/>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3990615751"/>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pPr defTabSz="914400"/>
              <a:endParaRPr lang="en-US" sz="1800" dirty="0">
                <a:solidFill>
                  <a:srgbClr val="0096D6"/>
                </a:solidFill>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pPr defTabSz="914400"/>
              <a:endParaRPr lang="en-US" sz="1800" dirty="0">
                <a:solidFill>
                  <a:srgbClr val="0096D6"/>
                </a:solidFill>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pPr defTabSz="914400"/>
              <a:endParaRPr lang="en-US" sz="1800" dirty="0">
                <a:solidFill>
                  <a:srgbClr val="0096D6"/>
                </a:solidFill>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pPr defTabSz="914400"/>
              <a:endParaRPr lang="en-US" sz="1800" dirty="0">
                <a:solidFill>
                  <a:srgbClr val="0096D6"/>
                </a:solidFill>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pPr defTabSz="914400"/>
            <a:endParaRPr lang="en-US" sz="1800" dirty="0">
              <a:solidFill>
                <a:srgbClr val="0096D6"/>
              </a:solidFill>
            </a:endParaRPr>
          </a:p>
        </p:txBody>
      </p:sp>
    </p:spTree>
    <p:extLst>
      <p:ext uri="{BB962C8B-B14F-4D97-AF65-F5344CB8AC3E}">
        <p14:creationId xmlns:p14="http://schemas.microsoft.com/office/powerpoint/2010/main" val="4088877409"/>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Bullet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6190" y="0"/>
            <a:ext cx="11448832" cy="838200"/>
          </a:xfrm>
        </p:spPr>
        <p:txBody>
          <a:bodyPr/>
          <a:lstStyle>
            <a:lvl1pPr algn="l" defTabSz="914400" rtl="0" eaLnBrk="1" latinLnBrk="0" hangingPunct="1">
              <a:lnSpc>
                <a:spcPct val="80000"/>
              </a:lnSpc>
              <a:spcBef>
                <a:spcPct val="0"/>
              </a:spcBef>
              <a:buNone/>
              <a:defRPr lang="en-US" sz="3600" b="0" kern="1200" spc="0" baseline="0" dirty="0">
                <a:gradFill>
                  <a:gsLst>
                    <a:gs pos="0">
                      <a:srgbClr val="00B2F0"/>
                    </a:gs>
                    <a:gs pos="44000">
                      <a:srgbClr val="40FFFE"/>
                    </a:gs>
                    <a:gs pos="100000">
                      <a:srgbClr val="96CA4B"/>
                    </a:gs>
                  </a:gsLst>
                  <a:lin ang="4800000" scaled="0"/>
                </a:gradFill>
                <a:latin typeface="+mj-lt"/>
                <a:ea typeface="+mj-ea"/>
                <a:cs typeface="+mj-cs"/>
              </a:defRPr>
            </a:lvl1pPr>
          </a:lstStyle>
          <a:p>
            <a:r>
              <a:rPr lang="en-US" smtClean="0"/>
              <a:t>Click to edit Master title style</a:t>
            </a:r>
            <a:endParaRPr lang="en-US" dirty="0"/>
          </a:p>
        </p:txBody>
      </p:sp>
    </p:spTree>
    <p:extLst>
      <p:ext uri="{BB962C8B-B14F-4D97-AF65-F5344CB8AC3E}">
        <p14:creationId xmlns:p14="http://schemas.microsoft.com/office/powerpoint/2010/main" val="5542368"/>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Tree>
    <p:extLst>
      <p:ext uri="{BB962C8B-B14F-4D97-AF65-F5344CB8AC3E}">
        <p14:creationId xmlns:p14="http://schemas.microsoft.com/office/powerpoint/2010/main" val="2787963637"/>
      </p:ext>
    </p:extLst>
  </p:cSld>
  <p:clrMapOvr>
    <a:masterClrMapping/>
  </p:clrMapOvr>
  <p:transition xmlns:p14="http://schemas.microsoft.com/office/powerpoint/2010/main">
    <p:wipe dir="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76200"/>
            <a:ext cx="10969943" cy="6858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195986"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3351927" y="6629403"/>
            <a:ext cx="4875530" cy="244475"/>
          </a:xfrm>
          <a:prstGeom prst="rect">
            <a:avLst/>
          </a:prstGeom>
        </p:spPr>
        <p:txBody>
          <a:bodyPr/>
          <a:lstStyle>
            <a:lvl1pPr>
              <a:defRPr>
                <a:solidFill>
                  <a:srgbClr val="898989"/>
                </a:solidFill>
                <a:latin typeface="Calibri" pitchFamily="34" charset="0"/>
                <a:cs typeface="Arial" pitchFamily="34" charset="0"/>
              </a:defRPr>
            </a:lvl1pPr>
          </a:lstStyle>
          <a:p>
            <a:pPr defTabSz="914400">
              <a:defRPr/>
            </a:pPr>
            <a:r>
              <a:rPr lang="en-US" sz="1800">
                <a:solidFill>
                  <a:srgbClr val="7F7F7F"/>
                </a:solidFill>
                <a:latin typeface="Arial"/>
              </a:rPr>
              <a:t>© 2012 Composite Software, Inc. / Composite Proprietary and Confidential</a:t>
            </a:r>
          </a:p>
          <a:p>
            <a:pPr defTabSz="914400">
              <a:defRPr/>
            </a:pPr>
            <a:endParaRPr lang="en-US" sz="1800"/>
          </a:p>
        </p:txBody>
      </p:sp>
    </p:spTree>
    <p:extLst>
      <p:ext uri="{BB962C8B-B14F-4D97-AF65-F5344CB8AC3E}">
        <p14:creationId xmlns:p14="http://schemas.microsoft.com/office/powerpoint/2010/main" val="42555349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5_Bullet">
    <p:spTree>
      <p:nvGrpSpPr>
        <p:cNvPr id="1" name=""/>
        <p:cNvGrpSpPr/>
        <p:nvPr/>
      </p:nvGrpSpPr>
      <p:grpSpPr>
        <a:xfrm>
          <a:off x="0" y="0"/>
          <a:ext cx="0" cy="0"/>
          <a:chOff x="0" y="0"/>
          <a:chExt cx="0" cy="0"/>
        </a:xfrm>
      </p:grpSpPr>
      <p:sp>
        <p:nvSpPr>
          <p:cNvPr id="2" name="Title 1"/>
          <p:cNvSpPr>
            <a:spLocks noGrp="1"/>
          </p:cNvSpPr>
          <p:nvPr>
            <p:ph type="title"/>
          </p:nvPr>
        </p:nvSpPr>
        <p:spPr>
          <a:xfrm>
            <a:off x="236238" y="186975"/>
            <a:ext cx="11438251" cy="838200"/>
          </a:xfrm>
          <a:prstGeom prst="rect">
            <a:avLst/>
          </a:prstGeom>
        </p:spPr>
        <p:txBody>
          <a:bodyPr anchor="t"/>
          <a:lstStyle>
            <a:lvl1pPr marL="0" algn="l" defTabSz="914285" rtl="0" eaLnBrk="0" fontAlgn="auto" latinLnBrk="0" hangingPunct="0">
              <a:lnSpc>
                <a:spcPct val="80000"/>
              </a:lnSpc>
              <a:spcBef>
                <a:spcPts val="0"/>
              </a:spcBef>
              <a:spcAft>
                <a:spcPts val="0"/>
              </a:spcAft>
              <a:buNone/>
              <a:defRPr lang="en-US" sz="32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66489846"/>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372" y="0"/>
            <a:ext cx="11438251" cy="838200"/>
          </a:xfrm>
          <a:prstGeom prst="rect">
            <a:avLst/>
          </a:prstGeom>
        </p:spPr>
        <p:txBody>
          <a:bodyPr/>
          <a:lst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10538531"/>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32837667"/>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pPr defTabSz="914400"/>
              <a:endParaRPr lang="en-US" sz="1800" dirty="0">
                <a:solidFill>
                  <a:srgbClr val="0096D6"/>
                </a:solidFill>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pPr defTabSz="914400"/>
              <a:endParaRPr lang="en-US" sz="1800" dirty="0">
                <a:solidFill>
                  <a:srgbClr val="0096D6"/>
                </a:solidFill>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pPr defTabSz="914400"/>
              <a:endParaRPr lang="en-US" sz="1800" dirty="0">
                <a:solidFill>
                  <a:srgbClr val="0096D6"/>
                </a:solidFill>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pPr defTabSz="914400"/>
              <a:endParaRPr lang="en-US" sz="1800" dirty="0">
                <a:solidFill>
                  <a:srgbClr val="0096D6"/>
                </a:solidFill>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pPr defTabSz="914400"/>
            <a:endParaRPr lang="en-US" sz="1800" dirty="0">
              <a:solidFill>
                <a:srgbClr val="0096D6"/>
              </a:solidFill>
            </a:endParaRPr>
          </a:p>
        </p:txBody>
      </p:sp>
    </p:spTree>
    <p:extLst>
      <p:ext uri="{BB962C8B-B14F-4D97-AF65-F5344CB8AC3E}">
        <p14:creationId xmlns:p14="http://schemas.microsoft.com/office/powerpoint/2010/main" val="3138904797"/>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76200"/>
            <a:ext cx="10969943" cy="6858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195986"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3351927" y="6629403"/>
            <a:ext cx="4875530" cy="244475"/>
          </a:xfrm>
          <a:prstGeom prst="rect">
            <a:avLst/>
          </a:prstGeom>
        </p:spPr>
        <p:txBody>
          <a:bodyPr/>
          <a:lstStyle>
            <a:lvl1pPr>
              <a:defRPr>
                <a:solidFill>
                  <a:srgbClr val="898989"/>
                </a:solidFill>
                <a:latin typeface="Calibri" pitchFamily="34" charset="0"/>
                <a:cs typeface="Arial" pitchFamily="34" charset="0"/>
              </a:defRPr>
            </a:lvl1pPr>
          </a:lstStyle>
          <a:p>
            <a:pPr defTabSz="914400">
              <a:defRPr/>
            </a:pPr>
            <a:r>
              <a:rPr lang="en-US" sz="1800" dirty="0">
                <a:solidFill>
                  <a:srgbClr val="7F7F7F"/>
                </a:solidFill>
                <a:latin typeface="Arial"/>
              </a:rPr>
              <a:t>© 2012 Composite Software, Inc. / Composite Proprietary and Confidential</a:t>
            </a:r>
          </a:p>
          <a:p>
            <a:pPr defTabSz="914400">
              <a:defRPr/>
            </a:pPr>
            <a:endParaRPr lang="en-US" sz="1800" dirty="0"/>
          </a:p>
        </p:txBody>
      </p:sp>
    </p:spTree>
    <p:extLst>
      <p:ext uri="{BB962C8B-B14F-4D97-AF65-F5344CB8AC3E}">
        <p14:creationId xmlns:p14="http://schemas.microsoft.com/office/powerpoint/2010/main" val="4155367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310"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algn="l" defTabSz="809806">
              <a:lnSpc>
                <a:spcPct val="100000"/>
              </a:lnSpc>
            </a:pPr>
            <a:r>
              <a:rPr lang="en-US" sz="700" dirty="0" smtClean="0">
                <a:solidFill>
                  <a:srgbClr val="C0C0C0"/>
                </a:solidFill>
                <a:latin typeface="+mj-lt"/>
              </a:rPr>
              <a:t>© 2013 Cisco and/or its affiliates. All rights reserved.</a:t>
            </a:r>
            <a:endParaRPr lang="en-US" sz="700" dirty="0">
              <a:solidFill>
                <a:srgbClr val="C0C0C0"/>
              </a:solidFill>
              <a:latin typeface="+mj-lt"/>
            </a:endParaRPr>
          </a:p>
        </p:txBody>
      </p:sp>
      <p:sp>
        <p:nvSpPr>
          <p:cNvPr id="57" name="Rectangle 5"/>
          <p:cNvSpPr>
            <a:spLocks noChangeArrowheads="1"/>
          </p:cNvSpPr>
          <p:nvPr userDrawn="1"/>
        </p:nvSpPr>
        <p:spPr bwMode="ltGray">
          <a:xfrm>
            <a:off x="10546780" y="6569624"/>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lnSpc>
                <a:spcPct val="100000"/>
              </a:lnSpc>
            </a:pPr>
            <a:r>
              <a:rPr lang="en-US" sz="700" dirty="0">
                <a:solidFill>
                  <a:srgbClr val="C0C0C0"/>
                </a:solidFill>
                <a:latin typeface="+mj-lt"/>
              </a:rPr>
              <a:t>Cisco Confidential</a:t>
            </a:r>
          </a:p>
        </p:txBody>
      </p:sp>
      <p:sp>
        <p:nvSpPr>
          <p:cNvPr id="58" name="Rectangle 7"/>
          <p:cNvSpPr>
            <a:spLocks noChangeArrowheads="1"/>
          </p:cNvSpPr>
          <p:nvPr userDrawn="1"/>
        </p:nvSpPr>
        <p:spPr bwMode="ltGray">
          <a:xfrm>
            <a:off x="11563374" y="6565467"/>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lnSpc>
                <a:spcPct val="100000"/>
              </a:lnSpc>
            </a:pPr>
            <a:fld id="{DFCF27A5-1A5B-48D3-A060-2758FFBB1ADD}" type="slidenum">
              <a:rPr lang="en-US" sz="700">
                <a:solidFill>
                  <a:srgbClr val="C0C0C0"/>
                </a:solidFill>
                <a:latin typeface="+mj-lt"/>
              </a:rPr>
              <a:pPr algn="r" defTabSz="809806">
                <a:lnSpc>
                  <a:spcPct val="100000"/>
                </a:lnSpc>
              </a:pPr>
              <a:t>‹#›</a:t>
            </a:fld>
            <a:endParaRPr lang="en-US" sz="700" dirty="0">
              <a:solidFill>
                <a:srgbClr val="C0C0C0"/>
              </a:solidFill>
              <a:latin typeface="+mj-lt"/>
            </a:endParaRPr>
          </a:p>
        </p:txBody>
      </p:sp>
      <p:grpSp>
        <p:nvGrpSpPr>
          <p:cNvPr id="2" name="Group 67"/>
          <p:cNvGrpSpPr/>
          <p:nvPr userDrawn="1"/>
        </p:nvGrpSpPr>
        <p:grpSpPr>
          <a:xfrm>
            <a:off x="455794" y="301887"/>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endParaRPr lang="en-US" dirty="0">
                <a:latin typeface="+mj-lt"/>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dirty="0">
                <a:latin typeface="+mj-lt"/>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dirty="0">
                <a:latin typeface="+mj-lt"/>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dirty="0">
                <a:latin typeface="+mj-lt"/>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grpSp>
      <p:sp>
        <p:nvSpPr>
          <p:cNvPr id="47" name="Title 1"/>
          <p:cNvSpPr>
            <a:spLocks noGrp="1"/>
          </p:cNvSpPr>
          <p:nvPr>
            <p:ph type="ctrTitle"/>
          </p:nvPr>
        </p:nvSpPr>
        <p:spPr>
          <a:xfrm>
            <a:off x="366534" y="1986351"/>
            <a:ext cx="7761466" cy="1805940"/>
          </a:xfrm>
          <a:prstGeom prst="rect">
            <a:avLst/>
          </a:prstGeom>
        </p:spPr>
        <p:txBody>
          <a:bodyPr vert="horz" lIns="81756" tIns="45451" rIns="81756" bIns="45451" rtlCol="0" anchor="b" anchorCtr="0">
            <a:noAutofit/>
          </a:bodyPr>
          <a:lstStyle>
            <a:lvl1pPr marL="0" algn="l" defTabSz="909272"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09272"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786" y="3977424"/>
            <a:ext cx="7767095" cy="421167"/>
          </a:xfrm>
          <a:prstGeom prst="rect">
            <a:avLst/>
          </a:prstGeom>
        </p:spPr>
        <p:txBody>
          <a:bodyPr lIns="90900" tIns="45451" rIns="90900" bIns="45451">
            <a:normAutofit/>
          </a:bodyPr>
          <a:lstStyle>
            <a:lvl1pPr marL="0" indent="0" algn="l">
              <a:buNone/>
              <a:defRPr sz="2000">
                <a:solidFill>
                  <a:schemeClr val="bg1"/>
                </a:solidFill>
                <a:latin typeface="+mj-lt"/>
              </a:defRPr>
            </a:lvl1pPr>
            <a:lvl2pPr marL="454584" indent="0" algn="ctr">
              <a:buNone/>
              <a:defRPr>
                <a:solidFill>
                  <a:schemeClr val="tx1">
                    <a:tint val="75000"/>
                  </a:schemeClr>
                </a:solidFill>
              </a:defRPr>
            </a:lvl2pPr>
            <a:lvl3pPr marL="909272" indent="0" algn="ctr">
              <a:buNone/>
              <a:defRPr>
                <a:solidFill>
                  <a:schemeClr val="tx1">
                    <a:tint val="75000"/>
                  </a:schemeClr>
                </a:solidFill>
              </a:defRPr>
            </a:lvl3pPr>
            <a:lvl4pPr marL="1363927" indent="0" algn="ctr">
              <a:buNone/>
              <a:defRPr>
                <a:solidFill>
                  <a:schemeClr val="tx1">
                    <a:tint val="75000"/>
                  </a:schemeClr>
                </a:solidFill>
              </a:defRPr>
            </a:lvl4pPr>
            <a:lvl5pPr marL="1818542" indent="0" algn="ctr">
              <a:buNone/>
              <a:defRPr>
                <a:solidFill>
                  <a:schemeClr val="tx1">
                    <a:tint val="75000"/>
                  </a:schemeClr>
                </a:solidFill>
              </a:defRPr>
            </a:lvl5pPr>
            <a:lvl6pPr marL="2273129" indent="0" algn="ctr">
              <a:buNone/>
              <a:defRPr>
                <a:solidFill>
                  <a:schemeClr val="tx1">
                    <a:tint val="75000"/>
                  </a:schemeClr>
                </a:solidFill>
              </a:defRPr>
            </a:lvl6pPr>
            <a:lvl7pPr marL="2727808" indent="0" algn="ctr">
              <a:buNone/>
              <a:defRPr>
                <a:solidFill>
                  <a:schemeClr val="tx1">
                    <a:tint val="75000"/>
                  </a:schemeClr>
                </a:solidFill>
              </a:defRPr>
            </a:lvl7pPr>
            <a:lvl8pPr marL="3182471" indent="0" algn="ctr">
              <a:buNone/>
              <a:defRPr>
                <a:solidFill>
                  <a:schemeClr val="tx1">
                    <a:tint val="75000"/>
                  </a:schemeClr>
                </a:solidFill>
              </a:defRPr>
            </a:lvl8pPr>
            <a:lvl9pPr marL="3637079"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60" y="-478688"/>
            <a:ext cx="183640" cy="384177"/>
          </a:xfrm>
          <a:prstGeom prst="rect">
            <a:avLst/>
          </a:prstGeom>
          <a:noFill/>
        </p:spPr>
        <p:txBody>
          <a:bodyPr wrap="none" lIns="90900" tIns="45451" rIns="90900" bIns="45451" rtlCol="0">
            <a:spAutoFit/>
          </a:bodyPr>
          <a:lstStyle/>
          <a:p>
            <a:endParaRPr lang="en-US" dirty="0"/>
          </a:p>
        </p:txBody>
      </p:sp>
    </p:spTree>
    <p:extLst>
      <p:ext uri="{BB962C8B-B14F-4D97-AF65-F5344CB8AC3E}">
        <p14:creationId xmlns:p14="http://schemas.microsoft.com/office/powerpoint/2010/main" val="2274002707"/>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609441" y="1219200"/>
            <a:ext cx="10969943" cy="4724400"/>
          </a:xfrm>
          <a:prstGeom prst="rect">
            <a:avLst/>
          </a:prstGeom>
        </p:spPr>
        <p:txBody>
          <a:bodyPr/>
          <a:lstStyle>
            <a:lvl1pPr>
              <a:buClr>
                <a:srgbClr val="005288"/>
              </a:buClr>
              <a:defRPr sz="2000"/>
            </a:lvl1pPr>
            <a:lvl2pPr marL="457200" indent="-182880">
              <a:buClr>
                <a:srgbClr val="005288"/>
              </a:buClr>
              <a:buFont typeface="Arial" pitchFamily="34" charset="0"/>
              <a:buChar char="◦"/>
              <a:defRPr sz="1800"/>
            </a:lvl2pPr>
            <a:lvl3pPr marL="731520" indent="-182880">
              <a:buClr>
                <a:srgbClr val="005288"/>
              </a:buClr>
              <a:buFont typeface="Arial" pitchFamily="34" charset="0"/>
              <a:buChar char="▪"/>
              <a:defRPr sz="1600"/>
            </a:lvl3pPr>
            <a:lvl4pPr marL="1005840" indent="-182880">
              <a:buClr>
                <a:srgbClr val="005288"/>
              </a:buClr>
              <a:buFont typeface="Arial" pitchFamily="34" charset="0"/>
              <a:buChar char="–"/>
              <a:defRPr/>
            </a:lvl4pPr>
            <a:lvl5pPr>
              <a:buClr>
                <a:srgbClr val="005288"/>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3031850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372" y="0"/>
            <a:ext cx="11438251" cy="838200"/>
          </a:xfrm>
          <a:prstGeom prst="rect">
            <a:avLst/>
          </a:prstGeom>
        </p:spPr>
        <p:txBody>
          <a:bodyPr/>
          <a:lst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4"/>
            <a:ext cx="11424907" cy="5277757"/>
          </a:xfrm>
          <a:prstGeom prst="rect">
            <a:avLst/>
          </a:prstGeom>
        </p:spPr>
        <p:txBody>
          <a:bodyPr lIns="90900" tIns="45451" rIns="90900" bIns="45451">
            <a:noAutofit/>
          </a:bodyPr>
          <a:lstStyle>
            <a:lvl1pPr>
              <a:lnSpc>
                <a:spcPct val="95000"/>
              </a:lnSpc>
              <a:spcBef>
                <a:spcPts val="1480"/>
              </a:spcBef>
              <a:buClr>
                <a:srgbClr val="16ACB1"/>
              </a:buClr>
              <a:buFont typeface="Arial"/>
              <a:buChar char="•"/>
              <a:tabLst/>
              <a:defRPr sz="23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609441" y="1219200"/>
            <a:ext cx="10969943" cy="4724400"/>
          </a:xfrm>
          <a:prstGeom prst="rect">
            <a:avLst/>
          </a:prstGeom>
        </p:spPr>
        <p:txBody>
          <a:bodyPr/>
          <a:lstStyle>
            <a:lvl1pPr>
              <a:buClr>
                <a:srgbClr val="005288"/>
              </a:buClr>
              <a:defRPr sz="2000"/>
            </a:lvl1pPr>
            <a:lvl2pPr marL="457200" indent="-182880">
              <a:buClr>
                <a:srgbClr val="005288"/>
              </a:buClr>
              <a:buFont typeface="Arial" pitchFamily="34" charset="0"/>
              <a:buChar char="◦"/>
              <a:defRPr sz="1800"/>
            </a:lvl2pPr>
            <a:lvl3pPr marL="731520" indent="-182880">
              <a:buClr>
                <a:srgbClr val="005288"/>
              </a:buClr>
              <a:buFont typeface="Arial" pitchFamily="34" charset="0"/>
              <a:buChar char="▪"/>
              <a:defRPr sz="1600"/>
            </a:lvl3pPr>
            <a:lvl4pPr marL="1005840" indent="-182880">
              <a:buClr>
                <a:srgbClr val="005288"/>
              </a:buClr>
              <a:buFont typeface="Arial" pitchFamily="34" charset="0"/>
              <a:buChar char="–"/>
              <a:defRPr/>
            </a:lvl4pPr>
            <a:lvl5pPr>
              <a:buClr>
                <a:srgbClr val="005288"/>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2389419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95747618"/>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84163266"/>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pPr defTabSz="914400"/>
              <a:endParaRPr lang="en-US" sz="1800" dirty="0">
                <a:solidFill>
                  <a:srgbClr val="0096D6"/>
                </a:solidFill>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pPr defTabSz="914400"/>
              <a:endParaRPr lang="en-US" sz="1800" dirty="0">
                <a:solidFill>
                  <a:srgbClr val="0096D6"/>
                </a:solidFill>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pPr defTabSz="914400"/>
              <a:endParaRPr lang="en-US" sz="1800" dirty="0">
                <a:solidFill>
                  <a:srgbClr val="0096D6"/>
                </a:solidFill>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pPr defTabSz="914400"/>
              <a:endParaRPr lang="en-US" sz="1800" dirty="0">
                <a:solidFill>
                  <a:srgbClr val="0096D6"/>
                </a:solidFill>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pPr defTabSz="914400"/>
            <a:endParaRPr lang="en-US" sz="1800" dirty="0">
              <a:solidFill>
                <a:srgbClr val="0096D6"/>
              </a:solidFill>
            </a:endParaRPr>
          </a:p>
        </p:txBody>
      </p:sp>
    </p:spTree>
    <p:extLst>
      <p:ext uri="{BB962C8B-B14F-4D97-AF65-F5344CB8AC3E}">
        <p14:creationId xmlns:p14="http://schemas.microsoft.com/office/powerpoint/2010/main" val="3500992089"/>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10.xml.rels><?xml version="1.0" encoding="UTF-8" standalone="yes"?>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tiff"/></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4" Type="http://schemas.openxmlformats.org/officeDocument/2006/relationships/image" Target="../media/image1.tiff"/><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_rels/slideMaster12.xml.rels><?xml version="1.0" encoding="UTF-8" standalone="yes"?>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tiff"/></Relationships>
</file>

<file path=ppt/slideMasters/_rels/slideMaster13.xml.rels><?xml version="1.0" encoding="UTF-8" standalone="yes"?>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tiff"/></Relationships>
</file>

<file path=ppt/slideMasters/_rels/slideMaster14.xml.rels><?xml version="1.0" encoding="UTF-8" standalone="yes"?>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tiff"/></Relationships>
</file>

<file path=ppt/slideMasters/_rels/slideMaster15.xml.rels><?xml version="1.0" encoding="UTF-8" standalone="yes"?>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tiff"/></Relationships>
</file>

<file path=ppt/slideMasters/_rels/slideMaster16.xml.rels><?xml version="1.0" encoding="UTF-8" standalone="yes"?>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tiff"/></Relationships>
</file>

<file path=ppt/slideMasters/_rels/slideMaster17.xml.rels><?xml version="1.0" encoding="UTF-8" standalone="yes"?>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1.tiff"/></Relationships>
</file>

<file path=ppt/slideMasters/_rels/slideMaster18.xml.rels><?xml version="1.0" encoding="UTF-8" standalone="yes"?>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1.tiff"/></Relationships>
</file>

<file path=ppt/slideMasters/_rels/slideMaster19.xml.rels><?xml version="1.0" encoding="UTF-8" standalone="yes"?>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1.tiff"/></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tiff"/></Relationships>
</file>

<file path=ppt/slideMasters/_rels/slideMaster20.xml.rels><?xml version="1.0" encoding="UTF-8" standalone="yes"?>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1.tiff"/></Relationships>
</file>

<file path=ppt/slideMasters/_rels/slideMaster21.xml.rels><?xml version="1.0" encoding="UTF-8" standalone="yes"?>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tiff"/></Relationships>
</file>

<file path=ppt/slideMasters/_rels/slideMaster22.xml.rels><?xml version="1.0" encoding="UTF-8" standalone="yes"?>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1.tiff"/></Relationships>
</file>

<file path=ppt/slideMasters/_rels/slideMaster23.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3.xml"/><Relationship Id="rId8" Type="http://schemas.openxmlformats.org/officeDocument/2006/relationships/image" Target="../media/image1.tiff"/><Relationship Id="rId1" Type="http://schemas.openxmlformats.org/officeDocument/2006/relationships/slideLayout" Target="../slideLayouts/slideLayout7.xml"/><Relationship Id="rId2" Type="http://schemas.openxmlformats.org/officeDocument/2006/relationships/slideLayout" Target="../slideLayouts/slideLayout8.xml"/></Relationships>
</file>

<file path=ppt/slideMasters/_rels/slideMaster24.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theme" Target="../theme/theme24.xml"/><Relationship Id="rId9" Type="http://schemas.openxmlformats.org/officeDocument/2006/relationships/image" Target="../media/image1.tiff"/><Relationship Id="rId1" Type="http://schemas.openxmlformats.org/officeDocument/2006/relationships/slideLayout" Target="../slideLayouts/slideLayout13.xml"/><Relationship Id="rId2" Type="http://schemas.openxmlformats.org/officeDocument/2006/relationships/slideLayout" Target="../slideLayouts/slideLayout14.xml"/></Relationships>
</file>

<file path=ppt/slideMasters/_rels/slideMaster25.xml.rels><?xml version="1.0" encoding="UTF-8" standalone="yes"?>
<Relationships xmlns="http://schemas.openxmlformats.org/package/2006/relationships"><Relationship Id="rId3" Type="http://schemas.openxmlformats.org/officeDocument/2006/relationships/slideLayout" Target="../slideLayouts/slideLayout22.xml"/><Relationship Id="rId4" Type="http://schemas.openxmlformats.org/officeDocument/2006/relationships/slideLayout" Target="../slideLayouts/slideLayout23.xml"/><Relationship Id="rId5" Type="http://schemas.openxmlformats.org/officeDocument/2006/relationships/theme" Target="../theme/theme25.xml"/><Relationship Id="rId6" Type="http://schemas.openxmlformats.org/officeDocument/2006/relationships/image" Target="../media/image1.tiff"/><Relationship Id="rId1" Type="http://schemas.openxmlformats.org/officeDocument/2006/relationships/slideLayout" Target="../slideLayouts/slideLayout20.xml"/><Relationship Id="rId2"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tiff"/></Relationships>
</file>

<file path=ppt/slideMasters/_rels/slideMaster4.xml.rels><?xml version="1.0" encoding="UTF-8" standalone="yes"?>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tiff"/></Relationships>
</file>

<file path=ppt/slideMasters/_rels/slideMaster5.xml.rels><?xml version="1.0" encoding="UTF-8" standalone="yes"?>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tiff"/></Relationships>
</file>

<file path=ppt/slideMasters/_rels/slideMaster6.xml.rels><?xml version="1.0" encoding="UTF-8" standalone="yes"?>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tiff"/></Relationships>
</file>

<file path=ppt/slideMasters/_rels/slideMaster7.xml.rels><?xml version="1.0" encoding="UTF-8" standalone="yes"?>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tiff"/></Relationships>
</file>

<file path=ppt/slideMasters/_rels/slideMaster8.xml.rels><?xml version="1.0" encoding="UTF-8" standalone="yes"?>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tiff"/></Relationships>
</file>

<file path=ppt/slideMasters/_rels/slideMaster9.xml.rels><?xml version="1.0" encoding="UTF-8" standalone="yes"?>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tif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6"/>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algn="l" defTabSz="809806">
              <a:lnSpc>
                <a:spcPct val="100000"/>
              </a:lnSpc>
            </a:pPr>
            <a:r>
              <a:rPr lang="en-US" sz="700" dirty="0" smtClean="0">
                <a:solidFill>
                  <a:srgbClr val="C0C0C0"/>
                </a:solidFill>
                <a:latin typeface="+mj-lt"/>
              </a:rPr>
              <a:t>© 2013 Cisco and/or its affiliates. All rights reserved.</a:t>
            </a:r>
            <a:endParaRPr lang="en-US" sz="700" dirty="0">
              <a:solidFill>
                <a:srgbClr val="C0C0C0"/>
              </a:solidFill>
              <a:latin typeface="+mj-lt"/>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lnSpc>
                <a:spcPct val="100000"/>
              </a:lnSpc>
            </a:pPr>
            <a:r>
              <a:rPr lang="en-US" sz="700" dirty="0">
                <a:solidFill>
                  <a:srgbClr val="C0C0C0"/>
                </a:solidFill>
                <a:latin typeface="+mj-lt"/>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lnSpc>
                <a:spcPct val="100000"/>
              </a:lnSpc>
            </a:pPr>
            <a:fld id="{DFCF27A5-1A5B-48D3-A060-2758FFBB1ADD}" type="slidenum">
              <a:rPr lang="en-US" sz="700">
                <a:solidFill>
                  <a:srgbClr val="C0C0C0"/>
                </a:solidFill>
                <a:latin typeface="+mj-lt"/>
              </a:rPr>
              <a:pPr algn="r" defTabSz="809806">
                <a:lnSpc>
                  <a:spcPct val="100000"/>
                </a:lnSpc>
              </a:pPr>
              <a:t>‹#›</a:t>
            </a:fld>
            <a:endParaRPr lang="en-US" sz="700" dirty="0">
              <a:solidFill>
                <a:srgbClr val="C0C0C0"/>
              </a:solidFill>
              <a:latin typeface="+mj-lt"/>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sldLayoutIdLst>
    <p:sldLayoutId id="2147484000" r:id="rId1"/>
    <p:sldLayoutId id="2147484002" r:id="rId2"/>
    <p:sldLayoutId id="2147484001" r:id="rId3"/>
    <p:sldLayoutId id="2147484070" r:id="rId4"/>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4"/>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sldLayoutIdLst>
    <p:sldLayoutId id="2147484024" r:id="rId1"/>
    <p:sldLayoutId id="2147484076" r:id="rId2"/>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28" tIns="45365" rIns="90728" bIns="45365" rtlCol="0" anchor="ctr"/>
          <a:lstStyle/>
          <a:p>
            <a:pPr algn="ctr" defTabSz="907638"/>
            <a:endParaRPr lang="en-US" dirty="0">
              <a:solidFill>
                <a:srgbClr val="FFFFFF"/>
              </a:solidFill>
            </a:endParaRPr>
          </a:p>
        </p:txBody>
      </p:sp>
      <p:sp>
        <p:nvSpPr>
          <p:cNvPr id="10" name="Rectangle 4"/>
          <p:cNvSpPr>
            <a:spLocks noChangeArrowheads="1"/>
          </p:cNvSpPr>
          <p:nvPr/>
        </p:nvSpPr>
        <p:spPr bwMode="ltGray">
          <a:xfrm>
            <a:off x="354368" y="6570867"/>
            <a:ext cx="4559499" cy="190643"/>
          </a:xfrm>
          <a:prstGeom prst="rect">
            <a:avLst/>
          </a:prstGeom>
          <a:noFill/>
          <a:ln w="9525">
            <a:noFill/>
            <a:miter lim="800000"/>
            <a:headEnd/>
            <a:tailEnd/>
          </a:ln>
          <a:effectLst/>
        </p:spPr>
        <p:txBody>
          <a:bodyPr wrap="square" lIns="81412" tIns="40785" rIns="81412" bIns="40785" anchor="b" anchorCtr="0">
            <a:spAutoFit/>
          </a:bodyPr>
          <a:lstStyle/>
          <a:p>
            <a:pPr defTabSz="808345"/>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7136" y="6569780"/>
            <a:ext cx="884162" cy="190088"/>
          </a:xfrm>
          <a:prstGeom prst="rect">
            <a:avLst/>
          </a:prstGeom>
          <a:noFill/>
          <a:ln w="9525">
            <a:noFill/>
            <a:miter lim="800000"/>
            <a:headEnd/>
            <a:tailEnd/>
          </a:ln>
          <a:effectLst/>
        </p:spPr>
        <p:txBody>
          <a:bodyPr wrap="none" lIns="81412" tIns="40785" rIns="81412" bIns="40785" anchor="b">
            <a:spAutoFit/>
          </a:bodyPr>
          <a:lstStyle/>
          <a:p>
            <a:pPr algn="r" defTabSz="808345"/>
            <a:r>
              <a:rPr lang="en-US" sz="700" dirty="0">
                <a:solidFill>
                  <a:srgbClr val="C0C0C0"/>
                </a:solidFill>
              </a:rPr>
              <a:t>Cisco Confidential</a:t>
            </a:r>
          </a:p>
        </p:txBody>
      </p:sp>
      <p:sp>
        <p:nvSpPr>
          <p:cNvPr id="9" name="Rectangle 7"/>
          <p:cNvSpPr>
            <a:spLocks noChangeArrowheads="1"/>
          </p:cNvSpPr>
          <p:nvPr/>
        </p:nvSpPr>
        <p:spPr bwMode="ltGray">
          <a:xfrm>
            <a:off x="11563725" y="6565585"/>
            <a:ext cx="275021" cy="190088"/>
          </a:xfrm>
          <a:prstGeom prst="rect">
            <a:avLst/>
          </a:prstGeom>
          <a:noFill/>
          <a:ln w="9525" algn="ctr">
            <a:noFill/>
            <a:miter lim="800000"/>
            <a:headEnd/>
            <a:tailEnd/>
          </a:ln>
          <a:effectLst/>
        </p:spPr>
        <p:txBody>
          <a:bodyPr wrap="none" lIns="81412" tIns="40785" rIns="81412" bIns="40785" anchor="b">
            <a:spAutoFit/>
          </a:bodyPr>
          <a:lstStyle/>
          <a:p>
            <a:pPr algn="r" defTabSz="808345"/>
            <a:fld id="{DFCF27A5-1A5B-48D3-A060-2758FFBB1ADD}" type="slidenum">
              <a:rPr lang="en-US" sz="700">
                <a:solidFill>
                  <a:srgbClr val="C0C0C0"/>
                </a:solidFill>
              </a:rPr>
              <a:pPr algn="r" defTabSz="808345"/>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584" tIns="45365" rIns="81584" bIns="45365"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6678323"/>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7638"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6939" indent="-226939" algn="l" defTabSz="907638"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3527" indent="0" algn="l" defTabSz="907638"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0814" indent="-1588" algn="l" defTabSz="907638"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0368" indent="0" algn="l" defTabSz="907638"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2674" indent="0" algn="l" defTabSz="907638"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496082"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49758"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3654"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57481"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7638" rtl="0" eaLnBrk="1" latinLnBrk="0" hangingPunct="1">
        <a:defRPr sz="1900" kern="1200">
          <a:solidFill>
            <a:schemeClr val="tx1"/>
          </a:solidFill>
          <a:latin typeface="+mn-lt"/>
          <a:ea typeface="+mn-ea"/>
          <a:cs typeface="+mn-cs"/>
        </a:defRPr>
      </a:lvl1pPr>
      <a:lvl2pPr marL="453757" algn="l" defTabSz="907638" rtl="0" eaLnBrk="1" latinLnBrk="0" hangingPunct="1">
        <a:defRPr sz="1900" kern="1200">
          <a:solidFill>
            <a:schemeClr val="tx1"/>
          </a:solidFill>
          <a:latin typeface="+mn-lt"/>
          <a:ea typeface="+mn-ea"/>
          <a:cs typeface="+mn-cs"/>
        </a:defRPr>
      </a:lvl2pPr>
      <a:lvl3pPr marL="907638" algn="l" defTabSz="907638" rtl="0" eaLnBrk="1" latinLnBrk="0" hangingPunct="1">
        <a:defRPr sz="1900" kern="1200">
          <a:solidFill>
            <a:schemeClr val="tx1"/>
          </a:solidFill>
          <a:latin typeface="+mn-lt"/>
          <a:ea typeface="+mn-ea"/>
          <a:cs typeface="+mn-cs"/>
        </a:defRPr>
      </a:lvl3pPr>
      <a:lvl4pPr marL="1361518" algn="l" defTabSz="907638" rtl="0" eaLnBrk="1" latinLnBrk="0" hangingPunct="1">
        <a:defRPr sz="1900" kern="1200">
          <a:solidFill>
            <a:schemeClr val="tx1"/>
          </a:solidFill>
          <a:latin typeface="+mn-lt"/>
          <a:ea typeface="+mn-ea"/>
          <a:cs typeface="+mn-cs"/>
        </a:defRPr>
      </a:lvl4pPr>
      <a:lvl5pPr marL="1815274" algn="l" defTabSz="907638" rtl="0" eaLnBrk="1" latinLnBrk="0" hangingPunct="1">
        <a:defRPr sz="1900" kern="1200">
          <a:solidFill>
            <a:schemeClr val="tx1"/>
          </a:solidFill>
          <a:latin typeface="+mn-lt"/>
          <a:ea typeface="+mn-ea"/>
          <a:cs typeface="+mn-cs"/>
        </a:defRPr>
      </a:lvl5pPr>
      <a:lvl6pPr marL="2269059" algn="l" defTabSz="907638" rtl="0" eaLnBrk="1" latinLnBrk="0" hangingPunct="1">
        <a:defRPr sz="1900" kern="1200">
          <a:solidFill>
            <a:schemeClr val="tx1"/>
          </a:solidFill>
          <a:latin typeface="+mn-lt"/>
          <a:ea typeface="+mn-ea"/>
          <a:cs typeface="+mn-cs"/>
        </a:defRPr>
      </a:lvl6pPr>
      <a:lvl7pPr marL="2722925" algn="l" defTabSz="907638" rtl="0" eaLnBrk="1" latinLnBrk="0" hangingPunct="1">
        <a:defRPr sz="1900" kern="1200">
          <a:solidFill>
            <a:schemeClr val="tx1"/>
          </a:solidFill>
          <a:latin typeface="+mn-lt"/>
          <a:ea typeface="+mn-ea"/>
          <a:cs typeface="+mn-cs"/>
        </a:defRPr>
      </a:lvl7pPr>
      <a:lvl8pPr marL="3176792" algn="l" defTabSz="907638" rtl="0" eaLnBrk="1" latinLnBrk="0" hangingPunct="1">
        <a:defRPr sz="1900" kern="1200">
          <a:solidFill>
            <a:schemeClr val="tx1"/>
          </a:solidFill>
          <a:latin typeface="+mn-lt"/>
          <a:ea typeface="+mn-ea"/>
          <a:cs typeface="+mn-cs"/>
        </a:defRPr>
      </a:lvl8pPr>
      <a:lvl9pPr marL="3630550" algn="l" defTabSz="907638" rtl="0" eaLnBrk="1" latinLnBrk="0" hangingPunct="1">
        <a:defRPr sz="19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84" tIns="45393" rIns="90784" bIns="45393" rtlCol="0" anchor="ctr"/>
          <a:lstStyle/>
          <a:p>
            <a:pPr algn="ctr" defTabSz="908170"/>
            <a:endParaRPr lang="en-US" dirty="0">
              <a:solidFill>
                <a:srgbClr val="FFFFFF"/>
              </a:solidFill>
            </a:endParaRPr>
          </a:p>
        </p:txBody>
      </p:sp>
      <p:sp>
        <p:nvSpPr>
          <p:cNvPr id="10" name="Rectangle 4"/>
          <p:cNvSpPr>
            <a:spLocks noChangeArrowheads="1"/>
          </p:cNvSpPr>
          <p:nvPr/>
        </p:nvSpPr>
        <p:spPr bwMode="ltGray">
          <a:xfrm>
            <a:off x="354350" y="6570867"/>
            <a:ext cx="4559499" cy="190643"/>
          </a:xfrm>
          <a:prstGeom prst="rect">
            <a:avLst/>
          </a:prstGeom>
          <a:noFill/>
          <a:ln w="9525">
            <a:noFill/>
            <a:miter lim="800000"/>
            <a:headEnd/>
            <a:tailEnd/>
          </a:ln>
          <a:effectLst/>
        </p:spPr>
        <p:txBody>
          <a:bodyPr wrap="square" lIns="81468" tIns="40804" rIns="81468" bIns="40804" anchor="b" anchorCtr="0">
            <a:spAutoFit/>
          </a:bodyPr>
          <a:lstStyle/>
          <a:p>
            <a:pPr defTabSz="808820"/>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7017" y="6569731"/>
            <a:ext cx="884275" cy="190127"/>
          </a:xfrm>
          <a:prstGeom prst="rect">
            <a:avLst/>
          </a:prstGeom>
          <a:noFill/>
          <a:ln w="9525">
            <a:noFill/>
            <a:miter lim="800000"/>
            <a:headEnd/>
            <a:tailEnd/>
          </a:ln>
          <a:effectLst/>
        </p:spPr>
        <p:txBody>
          <a:bodyPr wrap="none" lIns="81468" tIns="40804" rIns="81468" bIns="40804" anchor="b">
            <a:spAutoFit/>
          </a:bodyPr>
          <a:lstStyle/>
          <a:p>
            <a:pPr algn="r" defTabSz="808820"/>
            <a:r>
              <a:rPr lang="en-US" sz="700" dirty="0">
                <a:solidFill>
                  <a:srgbClr val="C0C0C0"/>
                </a:solidFill>
              </a:rPr>
              <a:t>Cisco Confidential</a:t>
            </a:r>
          </a:p>
        </p:txBody>
      </p:sp>
      <p:sp>
        <p:nvSpPr>
          <p:cNvPr id="9" name="Rectangle 7"/>
          <p:cNvSpPr>
            <a:spLocks noChangeArrowheads="1"/>
          </p:cNvSpPr>
          <p:nvPr/>
        </p:nvSpPr>
        <p:spPr bwMode="ltGray">
          <a:xfrm>
            <a:off x="11563612" y="6565547"/>
            <a:ext cx="275134" cy="190127"/>
          </a:xfrm>
          <a:prstGeom prst="rect">
            <a:avLst/>
          </a:prstGeom>
          <a:noFill/>
          <a:ln w="9525" algn="ctr">
            <a:noFill/>
            <a:miter lim="800000"/>
            <a:headEnd/>
            <a:tailEnd/>
          </a:ln>
          <a:effectLst/>
        </p:spPr>
        <p:txBody>
          <a:bodyPr wrap="none" lIns="81468" tIns="40804" rIns="81468" bIns="40804" anchor="b">
            <a:spAutoFit/>
          </a:bodyPr>
          <a:lstStyle/>
          <a:p>
            <a:pPr algn="r" defTabSz="808820"/>
            <a:fld id="{DFCF27A5-1A5B-48D3-A060-2758FFBB1ADD}" type="slidenum">
              <a:rPr lang="en-US" sz="700">
                <a:solidFill>
                  <a:srgbClr val="C0C0C0"/>
                </a:solidFill>
              </a:rPr>
              <a:pPr algn="r" defTabSz="808820"/>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640" tIns="45393" rIns="81640" bIns="4539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998081340"/>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817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070" indent="-227070" algn="l" defTabSz="90817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3751" indent="0" algn="l" defTabSz="908170"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1206" indent="-1588" algn="l" defTabSz="90817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0872" indent="0" algn="l" defTabSz="908170"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3272" indent="0" algn="l" defTabSz="908170"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497538"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1483"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5641"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59724"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8170" rtl="0" eaLnBrk="1" latinLnBrk="0" hangingPunct="1">
        <a:defRPr sz="1900" kern="1200">
          <a:solidFill>
            <a:schemeClr val="tx1"/>
          </a:solidFill>
          <a:latin typeface="+mn-lt"/>
          <a:ea typeface="+mn-ea"/>
          <a:cs typeface="+mn-cs"/>
        </a:defRPr>
      </a:lvl1pPr>
      <a:lvl2pPr marL="454018" algn="l" defTabSz="908170" rtl="0" eaLnBrk="1" latinLnBrk="0" hangingPunct="1">
        <a:defRPr sz="1900" kern="1200">
          <a:solidFill>
            <a:schemeClr val="tx1"/>
          </a:solidFill>
          <a:latin typeface="+mn-lt"/>
          <a:ea typeface="+mn-ea"/>
          <a:cs typeface="+mn-cs"/>
        </a:defRPr>
      </a:lvl2pPr>
      <a:lvl3pPr marL="908170" algn="l" defTabSz="908170" rtl="0" eaLnBrk="1" latinLnBrk="0" hangingPunct="1">
        <a:defRPr sz="1900" kern="1200">
          <a:solidFill>
            <a:schemeClr val="tx1"/>
          </a:solidFill>
          <a:latin typeface="+mn-lt"/>
          <a:ea typeface="+mn-ea"/>
          <a:cs typeface="+mn-cs"/>
        </a:defRPr>
      </a:lvl3pPr>
      <a:lvl4pPr marL="1362302" algn="l" defTabSz="908170" rtl="0" eaLnBrk="1" latinLnBrk="0" hangingPunct="1">
        <a:defRPr sz="1900" kern="1200">
          <a:solidFill>
            <a:schemeClr val="tx1"/>
          </a:solidFill>
          <a:latin typeface="+mn-lt"/>
          <a:ea typeface="+mn-ea"/>
          <a:cs typeface="+mn-cs"/>
        </a:defRPr>
      </a:lvl4pPr>
      <a:lvl5pPr marL="1816338" algn="l" defTabSz="908170" rtl="0" eaLnBrk="1" latinLnBrk="0" hangingPunct="1">
        <a:defRPr sz="1900" kern="1200">
          <a:solidFill>
            <a:schemeClr val="tx1"/>
          </a:solidFill>
          <a:latin typeface="+mn-lt"/>
          <a:ea typeface="+mn-ea"/>
          <a:cs typeface="+mn-cs"/>
        </a:defRPr>
      </a:lvl5pPr>
      <a:lvl6pPr marL="2270384" algn="l" defTabSz="908170" rtl="0" eaLnBrk="1" latinLnBrk="0" hangingPunct="1">
        <a:defRPr sz="1900" kern="1200">
          <a:solidFill>
            <a:schemeClr val="tx1"/>
          </a:solidFill>
          <a:latin typeface="+mn-lt"/>
          <a:ea typeface="+mn-ea"/>
          <a:cs typeface="+mn-cs"/>
        </a:defRPr>
      </a:lvl6pPr>
      <a:lvl7pPr marL="2724512" algn="l" defTabSz="908170" rtl="0" eaLnBrk="1" latinLnBrk="0" hangingPunct="1">
        <a:defRPr sz="1900" kern="1200">
          <a:solidFill>
            <a:schemeClr val="tx1"/>
          </a:solidFill>
          <a:latin typeface="+mn-lt"/>
          <a:ea typeface="+mn-ea"/>
          <a:cs typeface="+mn-cs"/>
        </a:defRPr>
      </a:lvl7pPr>
      <a:lvl8pPr marL="3178641" algn="l" defTabSz="908170" rtl="0" eaLnBrk="1" latinLnBrk="0" hangingPunct="1">
        <a:defRPr sz="1900" kern="1200">
          <a:solidFill>
            <a:schemeClr val="tx1"/>
          </a:solidFill>
          <a:latin typeface="+mn-lt"/>
          <a:ea typeface="+mn-ea"/>
          <a:cs typeface="+mn-cs"/>
        </a:defRPr>
      </a:lvl8pPr>
      <a:lvl9pPr marL="3632674" algn="l" defTabSz="908170" rtl="0" eaLnBrk="1" latinLnBrk="0" hangingPunct="1">
        <a:defRPr sz="19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844" tIns="45423" rIns="90844" bIns="45423" rtlCol="0" anchor="ctr"/>
          <a:lstStyle/>
          <a:p>
            <a:pPr algn="ctr" defTabSz="908740"/>
            <a:endParaRPr lang="en-US" dirty="0">
              <a:solidFill>
                <a:srgbClr val="FFFFFF"/>
              </a:solidFill>
            </a:endParaRPr>
          </a:p>
        </p:txBody>
      </p:sp>
      <p:sp>
        <p:nvSpPr>
          <p:cNvPr id="10" name="Rectangle 4"/>
          <p:cNvSpPr>
            <a:spLocks noChangeArrowheads="1"/>
          </p:cNvSpPr>
          <p:nvPr/>
        </p:nvSpPr>
        <p:spPr bwMode="ltGray">
          <a:xfrm>
            <a:off x="354330" y="6570867"/>
            <a:ext cx="4559499" cy="190643"/>
          </a:xfrm>
          <a:prstGeom prst="rect">
            <a:avLst/>
          </a:prstGeom>
          <a:noFill/>
          <a:ln w="9525">
            <a:noFill/>
            <a:miter lim="800000"/>
            <a:headEnd/>
            <a:tailEnd/>
          </a:ln>
          <a:effectLst/>
        </p:spPr>
        <p:txBody>
          <a:bodyPr wrap="square" lIns="81528" tIns="40824" rIns="81528" bIns="40824" anchor="b" anchorCtr="0">
            <a:spAutoFit/>
          </a:bodyPr>
          <a:lstStyle/>
          <a:p>
            <a:pPr defTabSz="809330"/>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895" y="6569677"/>
            <a:ext cx="884396" cy="190167"/>
          </a:xfrm>
          <a:prstGeom prst="rect">
            <a:avLst/>
          </a:prstGeom>
          <a:noFill/>
          <a:ln w="9525">
            <a:noFill/>
            <a:miter lim="800000"/>
            <a:headEnd/>
            <a:tailEnd/>
          </a:ln>
          <a:effectLst/>
        </p:spPr>
        <p:txBody>
          <a:bodyPr wrap="none" lIns="81528" tIns="40824" rIns="81528" bIns="40824" anchor="b">
            <a:spAutoFit/>
          </a:bodyPr>
          <a:lstStyle/>
          <a:p>
            <a:pPr algn="r" defTabSz="809330"/>
            <a:r>
              <a:rPr lang="en-US" sz="700" dirty="0">
                <a:solidFill>
                  <a:srgbClr val="C0C0C0"/>
                </a:solidFill>
              </a:rPr>
              <a:t>Cisco Confidential</a:t>
            </a:r>
          </a:p>
        </p:txBody>
      </p:sp>
      <p:sp>
        <p:nvSpPr>
          <p:cNvPr id="9" name="Rectangle 7"/>
          <p:cNvSpPr>
            <a:spLocks noChangeArrowheads="1"/>
          </p:cNvSpPr>
          <p:nvPr/>
        </p:nvSpPr>
        <p:spPr bwMode="ltGray">
          <a:xfrm>
            <a:off x="11563490" y="6565507"/>
            <a:ext cx="275255" cy="190167"/>
          </a:xfrm>
          <a:prstGeom prst="rect">
            <a:avLst/>
          </a:prstGeom>
          <a:noFill/>
          <a:ln w="9525" algn="ctr">
            <a:noFill/>
            <a:miter lim="800000"/>
            <a:headEnd/>
            <a:tailEnd/>
          </a:ln>
          <a:effectLst/>
        </p:spPr>
        <p:txBody>
          <a:bodyPr wrap="none" lIns="81528" tIns="40824" rIns="81528" bIns="40824" anchor="b">
            <a:spAutoFit/>
          </a:bodyPr>
          <a:lstStyle/>
          <a:p>
            <a:pPr algn="r" defTabSz="809330"/>
            <a:fld id="{DFCF27A5-1A5B-48D3-A060-2758FFBB1ADD}" type="slidenum">
              <a:rPr lang="en-US" sz="700">
                <a:solidFill>
                  <a:srgbClr val="C0C0C0"/>
                </a:solidFill>
              </a:rPr>
              <a:pPr algn="r" defTabSz="809330"/>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00" tIns="45423" rIns="81700" bIns="4542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833138987"/>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874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210" indent="-227210" algn="l" defTabSz="90874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3991" indent="0" algn="l" defTabSz="908740"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1626" indent="-1588" algn="l" defTabSz="90874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412" indent="0" algn="l" defTabSz="908740"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3911" indent="0" algn="l" defTabSz="908740"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499097"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3340"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7770"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2136"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8740" rtl="0" eaLnBrk="1" latinLnBrk="0" hangingPunct="1">
        <a:defRPr sz="1900" kern="1200">
          <a:solidFill>
            <a:schemeClr val="tx1"/>
          </a:solidFill>
          <a:latin typeface="+mn-lt"/>
          <a:ea typeface="+mn-ea"/>
          <a:cs typeface="+mn-cs"/>
        </a:defRPr>
      </a:lvl1pPr>
      <a:lvl2pPr marL="454304" algn="l" defTabSz="908740" rtl="0" eaLnBrk="1" latinLnBrk="0" hangingPunct="1">
        <a:defRPr sz="1900" kern="1200">
          <a:solidFill>
            <a:schemeClr val="tx1"/>
          </a:solidFill>
          <a:latin typeface="+mn-lt"/>
          <a:ea typeface="+mn-ea"/>
          <a:cs typeface="+mn-cs"/>
        </a:defRPr>
      </a:lvl2pPr>
      <a:lvl3pPr marL="908740" algn="l" defTabSz="908740" rtl="0" eaLnBrk="1" latinLnBrk="0" hangingPunct="1">
        <a:defRPr sz="1900" kern="1200">
          <a:solidFill>
            <a:schemeClr val="tx1"/>
          </a:solidFill>
          <a:latin typeface="+mn-lt"/>
          <a:ea typeface="+mn-ea"/>
          <a:cs typeface="+mn-cs"/>
        </a:defRPr>
      </a:lvl3pPr>
      <a:lvl4pPr marL="1363143" algn="l" defTabSz="908740" rtl="0" eaLnBrk="1" latinLnBrk="0" hangingPunct="1">
        <a:defRPr sz="1900" kern="1200">
          <a:solidFill>
            <a:schemeClr val="tx1"/>
          </a:solidFill>
          <a:latin typeface="+mn-lt"/>
          <a:ea typeface="+mn-ea"/>
          <a:cs typeface="+mn-cs"/>
        </a:defRPr>
      </a:lvl4pPr>
      <a:lvl5pPr marL="1817478" algn="l" defTabSz="908740" rtl="0" eaLnBrk="1" latinLnBrk="0" hangingPunct="1">
        <a:defRPr sz="1900" kern="1200">
          <a:solidFill>
            <a:schemeClr val="tx1"/>
          </a:solidFill>
          <a:latin typeface="+mn-lt"/>
          <a:ea typeface="+mn-ea"/>
          <a:cs typeface="+mn-cs"/>
        </a:defRPr>
      </a:lvl5pPr>
      <a:lvl6pPr marL="2271804" algn="l" defTabSz="908740" rtl="0" eaLnBrk="1" latinLnBrk="0" hangingPunct="1">
        <a:defRPr sz="1900" kern="1200">
          <a:solidFill>
            <a:schemeClr val="tx1"/>
          </a:solidFill>
          <a:latin typeface="+mn-lt"/>
          <a:ea typeface="+mn-ea"/>
          <a:cs typeface="+mn-cs"/>
        </a:defRPr>
      </a:lvl6pPr>
      <a:lvl7pPr marL="2726215" algn="l" defTabSz="908740" rtl="0" eaLnBrk="1" latinLnBrk="0" hangingPunct="1">
        <a:defRPr sz="1900" kern="1200">
          <a:solidFill>
            <a:schemeClr val="tx1"/>
          </a:solidFill>
          <a:latin typeface="+mn-lt"/>
          <a:ea typeface="+mn-ea"/>
          <a:cs typeface="+mn-cs"/>
        </a:defRPr>
      </a:lvl7pPr>
      <a:lvl8pPr marL="3180622" algn="l" defTabSz="908740" rtl="0" eaLnBrk="1" latinLnBrk="0" hangingPunct="1">
        <a:defRPr sz="1900" kern="1200">
          <a:solidFill>
            <a:schemeClr val="tx1"/>
          </a:solidFill>
          <a:latin typeface="+mn-lt"/>
          <a:ea typeface="+mn-ea"/>
          <a:cs typeface="+mn-cs"/>
        </a:defRPr>
      </a:lvl8pPr>
      <a:lvl9pPr marL="3634953" algn="l" defTabSz="908740" rtl="0" eaLnBrk="1" latinLnBrk="0" hangingPunct="1">
        <a:defRPr sz="19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12" tIns="45457" rIns="90912" bIns="45457" rtlCol="0" anchor="ctr"/>
          <a:lstStyle/>
          <a:p>
            <a:pPr algn="ctr" defTabSz="909385"/>
            <a:endParaRPr lang="en-US" dirty="0">
              <a:solidFill>
                <a:srgbClr val="FFFFFF"/>
              </a:solidFill>
            </a:endParaRPr>
          </a:p>
        </p:txBody>
      </p:sp>
      <p:sp>
        <p:nvSpPr>
          <p:cNvPr id="10" name="Rectangle 4"/>
          <p:cNvSpPr>
            <a:spLocks noChangeArrowheads="1"/>
          </p:cNvSpPr>
          <p:nvPr/>
        </p:nvSpPr>
        <p:spPr bwMode="ltGray">
          <a:xfrm>
            <a:off x="354307" y="6570867"/>
            <a:ext cx="4559499" cy="190643"/>
          </a:xfrm>
          <a:prstGeom prst="rect">
            <a:avLst/>
          </a:prstGeom>
          <a:noFill/>
          <a:ln w="9525">
            <a:noFill/>
            <a:miter lim="800000"/>
            <a:headEnd/>
            <a:tailEnd/>
          </a:ln>
          <a:effectLst/>
        </p:spPr>
        <p:txBody>
          <a:bodyPr wrap="square" lIns="81596" tIns="40846" rIns="81596" bIns="40846" anchor="b" anchorCtr="0">
            <a:spAutoFit/>
          </a:bodyPr>
          <a:lstStyle/>
          <a:p>
            <a:pPr defTabSz="809908"/>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756" y="6569617"/>
            <a:ext cx="884533" cy="190212"/>
          </a:xfrm>
          <a:prstGeom prst="rect">
            <a:avLst/>
          </a:prstGeom>
          <a:noFill/>
          <a:ln w="9525">
            <a:noFill/>
            <a:miter lim="800000"/>
            <a:headEnd/>
            <a:tailEnd/>
          </a:ln>
          <a:effectLst/>
        </p:spPr>
        <p:txBody>
          <a:bodyPr wrap="none" lIns="81596" tIns="40846" rIns="81596" bIns="40846" anchor="b">
            <a:spAutoFit/>
          </a:bodyPr>
          <a:lstStyle/>
          <a:p>
            <a:pPr algn="r" defTabSz="809908"/>
            <a:r>
              <a:rPr lang="en-US" sz="700" dirty="0">
                <a:solidFill>
                  <a:srgbClr val="C0C0C0"/>
                </a:solidFill>
              </a:rPr>
              <a:t>Cisco Confidential</a:t>
            </a:r>
          </a:p>
        </p:txBody>
      </p:sp>
      <p:sp>
        <p:nvSpPr>
          <p:cNvPr id="9" name="Rectangle 7"/>
          <p:cNvSpPr>
            <a:spLocks noChangeArrowheads="1"/>
          </p:cNvSpPr>
          <p:nvPr/>
        </p:nvSpPr>
        <p:spPr bwMode="ltGray">
          <a:xfrm>
            <a:off x="11563354" y="6565461"/>
            <a:ext cx="275392" cy="190212"/>
          </a:xfrm>
          <a:prstGeom prst="rect">
            <a:avLst/>
          </a:prstGeom>
          <a:noFill/>
          <a:ln w="9525" algn="ctr">
            <a:noFill/>
            <a:miter lim="800000"/>
            <a:headEnd/>
            <a:tailEnd/>
          </a:ln>
          <a:effectLst/>
        </p:spPr>
        <p:txBody>
          <a:bodyPr wrap="none" lIns="81596" tIns="40846" rIns="81596" bIns="40846" anchor="b">
            <a:spAutoFit/>
          </a:bodyPr>
          <a:lstStyle/>
          <a:p>
            <a:pPr algn="r" defTabSz="809908"/>
            <a:fld id="{DFCF27A5-1A5B-48D3-A060-2758FFBB1ADD}" type="slidenum">
              <a:rPr lang="en-US" sz="700">
                <a:solidFill>
                  <a:srgbClr val="C0C0C0"/>
                </a:solidFill>
              </a:rPr>
              <a:pPr algn="r" defTabSz="809908"/>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68" tIns="45457" rIns="81768" bIns="45457"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698153655"/>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385"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68" indent="-227368" algn="l" defTabSz="909385"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63" indent="0" algn="l" defTabSz="909385"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102" indent="-1588" algn="l" defTabSz="909385"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2024" indent="0" algn="l" defTabSz="909385"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637" indent="0" algn="l" defTabSz="909385"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866"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445"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0184"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876"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385" rtl="0" eaLnBrk="1" latinLnBrk="0" hangingPunct="1">
        <a:defRPr sz="1900" kern="1200">
          <a:solidFill>
            <a:schemeClr val="tx1"/>
          </a:solidFill>
          <a:latin typeface="+mn-lt"/>
          <a:ea typeface="+mn-ea"/>
          <a:cs typeface="+mn-cs"/>
        </a:defRPr>
      </a:lvl1pPr>
      <a:lvl2pPr marL="454644" algn="l" defTabSz="909385" rtl="0" eaLnBrk="1" latinLnBrk="0" hangingPunct="1">
        <a:defRPr sz="1900" kern="1200">
          <a:solidFill>
            <a:schemeClr val="tx1"/>
          </a:solidFill>
          <a:latin typeface="+mn-lt"/>
          <a:ea typeface="+mn-ea"/>
          <a:cs typeface="+mn-cs"/>
        </a:defRPr>
      </a:lvl2pPr>
      <a:lvl3pPr marL="909385" algn="l" defTabSz="909385" rtl="0" eaLnBrk="1" latinLnBrk="0" hangingPunct="1">
        <a:defRPr sz="1900" kern="1200">
          <a:solidFill>
            <a:schemeClr val="tx1"/>
          </a:solidFill>
          <a:latin typeface="+mn-lt"/>
          <a:ea typeface="+mn-ea"/>
          <a:cs typeface="+mn-cs"/>
        </a:defRPr>
      </a:lvl3pPr>
      <a:lvl4pPr marL="1364095" algn="l" defTabSz="909385" rtl="0" eaLnBrk="1" latinLnBrk="0" hangingPunct="1">
        <a:defRPr sz="1900" kern="1200">
          <a:solidFill>
            <a:schemeClr val="tx1"/>
          </a:solidFill>
          <a:latin typeface="+mn-lt"/>
          <a:ea typeface="+mn-ea"/>
          <a:cs typeface="+mn-cs"/>
        </a:defRPr>
      </a:lvl4pPr>
      <a:lvl5pPr marL="1818770" algn="l" defTabSz="909385" rtl="0" eaLnBrk="1" latinLnBrk="0" hangingPunct="1">
        <a:defRPr sz="1900" kern="1200">
          <a:solidFill>
            <a:schemeClr val="tx1"/>
          </a:solidFill>
          <a:latin typeface="+mn-lt"/>
          <a:ea typeface="+mn-ea"/>
          <a:cs typeface="+mn-cs"/>
        </a:defRPr>
      </a:lvl5pPr>
      <a:lvl6pPr marL="2273413" algn="l" defTabSz="909385" rtl="0" eaLnBrk="1" latinLnBrk="0" hangingPunct="1">
        <a:defRPr sz="1900" kern="1200">
          <a:solidFill>
            <a:schemeClr val="tx1"/>
          </a:solidFill>
          <a:latin typeface="+mn-lt"/>
          <a:ea typeface="+mn-ea"/>
          <a:cs typeface="+mn-cs"/>
        </a:defRPr>
      </a:lvl6pPr>
      <a:lvl7pPr marL="2728148" algn="l" defTabSz="909385" rtl="0" eaLnBrk="1" latinLnBrk="0" hangingPunct="1">
        <a:defRPr sz="1900" kern="1200">
          <a:solidFill>
            <a:schemeClr val="tx1"/>
          </a:solidFill>
          <a:latin typeface="+mn-lt"/>
          <a:ea typeface="+mn-ea"/>
          <a:cs typeface="+mn-cs"/>
        </a:defRPr>
      </a:lvl7pPr>
      <a:lvl8pPr marL="3182867" algn="l" defTabSz="909385" rtl="0" eaLnBrk="1" latinLnBrk="0" hangingPunct="1">
        <a:defRPr sz="1900" kern="1200">
          <a:solidFill>
            <a:schemeClr val="tx1"/>
          </a:solidFill>
          <a:latin typeface="+mn-lt"/>
          <a:ea typeface="+mn-ea"/>
          <a:cs typeface="+mn-cs"/>
        </a:defRPr>
      </a:lvl8pPr>
      <a:lvl9pPr marL="3637535" algn="l" defTabSz="909385" rtl="0" eaLnBrk="1" latinLnBrk="0" hangingPunct="1">
        <a:defRPr sz="19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80" tIns="45491" rIns="90980" bIns="45491" rtlCol="0" anchor="ctr"/>
          <a:lstStyle/>
          <a:p>
            <a:pPr algn="ctr" defTabSz="910031"/>
            <a:endParaRPr lang="en-US" dirty="0">
              <a:solidFill>
                <a:srgbClr val="FFFFFF"/>
              </a:solidFill>
            </a:endParaRPr>
          </a:p>
        </p:txBody>
      </p:sp>
      <p:sp>
        <p:nvSpPr>
          <p:cNvPr id="10" name="Rectangle 4"/>
          <p:cNvSpPr>
            <a:spLocks noChangeArrowheads="1"/>
          </p:cNvSpPr>
          <p:nvPr/>
        </p:nvSpPr>
        <p:spPr bwMode="ltGray">
          <a:xfrm>
            <a:off x="354284" y="6570867"/>
            <a:ext cx="4559499" cy="190643"/>
          </a:xfrm>
          <a:prstGeom prst="rect">
            <a:avLst/>
          </a:prstGeom>
          <a:noFill/>
          <a:ln w="9525">
            <a:noFill/>
            <a:miter lim="800000"/>
            <a:headEnd/>
            <a:tailEnd/>
          </a:ln>
          <a:effectLst/>
        </p:spPr>
        <p:txBody>
          <a:bodyPr wrap="square" lIns="81664" tIns="40869" rIns="81664" bIns="40869" anchor="b" anchorCtr="0">
            <a:spAutoFit/>
          </a:bodyPr>
          <a:lstStyle/>
          <a:p>
            <a:pPr defTabSz="810479"/>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616" y="6569569"/>
            <a:ext cx="884671" cy="190258"/>
          </a:xfrm>
          <a:prstGeom prst="rect">
            <a:avLst/>
          </a:prstGeom>
          <a:noFill/>
          <a:ln w="9525">
            <a:noFill/>
            <a:miter lim="800000"/>
            <a:headEnd/>
            <a:tailEnd/>
          </a:ln>
          <a:effectLst/>
        </p:spPr>
        <p:txBody>
          <a:bodyPr wrap="none" lIns="81664" tIns="40869" rIns="81664" bIns="40869" anchor="b">
            <a:spAutoFit/>
          </a:bodyPr>
          <a:lstStyle/>
          <a:p>
            <a:pPr algn="r" defTabSz="810479"/>
            <a:r>
              <a:rPr lang="en-US" sz="700" dirty="0">
                <a:solidFill>
                  <a:srgbClr val="C0C0C0"/>
                </a:solidFill>
              </a:rPr>
              <a:t>Cisco Confidential</a:t>
            </a:r>
          </a:p>
        </p:txBody>
      </p:sp>
      <p:sp>
        <p:nvSpPr>
          <p:cNvPr id="9" name="Rectangle 7"/>
          <p:cNvSpPr>
            <a:spLocks noChangeArrowheads="1"/>
          </p:cNvSpPr>
          <p:nvPr/>
        </p:nvSpPr>
        <p:spPr bwMode="ltGray">
          <a:xfrm>
            <a:off x="11563216" y="6565415"/>
            <a:ext cx="275530" cy="190258"/>
          </a:xfrm>
          <a:prstGeom prst="rect">
            <a:avLst/>
          </a:prstGeom>
          <a:noFill/>
          <a:ln w="9525" algn="ctr">
            <a:noFill/>
            <a:miter lim="800000"/>
            <a:headEnd/>
            <a:tailEnd/>
          </a:ln>
          <a:effectLst/>
        </p:spPr>
        <p:txBody>
          <a:bodyPr wrap="none" lIns="81664" tIns="40869" rIns="81664" bIns="40869" anchor="b">
            <a:spAutoFit/>
          </a:bodyPr>
          <a:lstStyle/>
          <a:p>
            <a:pPr algn="r" defTabSz="810479"/>
            <a:fld id="{DFCF27A5-1A5B-48D3-A060-2758FFBB1ADD}" type="slidenum">
              <a:rPr lang="en-US" sz="700">
                <a:solidFill>
                  <a:srgbClr val="C0C0C0"/>
                </a:solidFill>
              </a:rPr>
              <a:pPr algn="r" defTabSz="810479"/>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836" tIns="45491" rIns="81836" bIns="45491"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1244290312"/>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0031"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527" indent="-227527" algn="l" defTabSz="910031"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535" indent="0" algn="l" defTabSz="910031"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579" indent="-1588" algn="l" defTabSz="910031"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2636" indent="0" algn="l" defTabSz="910031"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5362" indent="0" algn="l" defTabSz="910031"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2635"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7550"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2601"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7616"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0031" rtl="0" eaLnBrk="1" latinLnBrk="0" hangingPunct="1">
        <a:defRPr sz="1900" kern="1200">
          <a:solidFill>
            <a:schemeClr val="tx1"/>
          </a:solidFill>
          <a:latin typeface="+mn-lt"/>
          <a:ea typeface="+mn-ea"/>
          <a:cs typeface="+mn-cs"/>
        </a:defRPr>
      </a:lvl1pPr>
      <a:lvl2pPr marL="454982" algn="l" defTabSz="910031" rtl="0" eaLnBrk="1" latinLnBrk="0" hangingPunct="1">
        <a:defRPr sz="1900" kern="1200">
          <a:solidFill>
            <a:schemeClr val="tx1"/>
          </a:solidFill>
          <a:latin typeface="+mn-lt"/>
          <a:ea typeface="+mn-ea"/>
          <a:cs typeface="+mn-cs"/>
        </a:defRPr>
      </a:lvl2pPr>
      <a:lvl3pPr marL="910031" algn="l" defTabSz="910031" rtl="0" eaLnBrk="1" latinLnBrk="0" hangingPunct="1">
        <a:defRPr sz="1900" kern="1200">
          <a:solidFill>
            <a:schemeClr val="tx1"/>
          </a:solidFill>
          <a:latin typeface="+mn-lt"/>
          <a:ea typeface="+mn-ea"/>
          <a:cs typeface="+mn-cs"/>
        </a:defRPr>
      </a:lvl3pPr>
      <a:lvl4pPr marL="1365060" algn="l" defTabSz="910031" rtl="0" eaLnBrk="1" latinLnBrk="0" hangingPunct="1">
        <a:defRPr sz="1900" kern="1200">
          <a:solidFill>
            <a:schemeClr val="tx1"/>
          </a:solidFill>
          <a:latin typeface="+mn-lt"/>
          <a:ea typeface="+mn-ea"/>
          <a:cs typeface="+mn-cs"/>
        </a:defRPr>
      </a:lvl4pPr>
      <a:lvl5pPr marL="1820061" algn="l" defTabSz="910031" rtl="0" eaLnBrk="1" latinLnBrk="0" hangingPunct="1">
        <a:defRPr sz="1900" kern="1200">
          <a:solidFill>
            <a:schemeClr val="tx1"/>
          </a:solidFill>
          <a:latin typeface="+mn-lt"/>
          <a:ea typeface="+mn-ea"/>
          <a:cs typeface="+mn-cs"/>
        </a:defRPr>
      </a:lvl5pPr>
      <a:lvl6pPr marL="2275022" algn="l" defTabSz="910031" rtl="0" eaLnBrk="1" latinLnBrk="0" hangingPunct="1">
        <a:defRPr sz="1900" kern="1200">
          <a:solidFill>
            <a:schemeClr val="tx1"/>
          </a:solidFill>
          <a:latin typeface="+mn-lt"/>
          <a:ea typeface="+mn-ea"/>
          <a:cs typeface="+mn-cs"/>
        </a:defRPr>
      </a:lvl6pPr>
      <a:lvl7pPr marL="2730085" algn="l" defTabSz="910031" rtl="0" eaLnBrk="1" latinLnBrk="0" hangingPunct="1">
        <a:defRPr sz="1900" kern="1200">
          <a:solidFill>
            <a:schemeClr val="tx1"/>
          </a:solidFill>
          <a:latin typeface="+mn-lt"/>
          <a:ea typeface="+mn-ea"/>
          <a:cs typeface="+mn-cs"/>
        </a:defRPr>
      </a:lvl7pPr>
      <a:lvl8pPr marL="3185112" algn="l" defTabSz="910031" rtl="0" eaLnBrk="1" latinLnBrk="0" hangingPunct="1">
        <a:defRPr sz="1900" kern="1200">
          <a:solidFill>
            <a:schemeClr val="tx1"/>
          </a:solidFill>
          <a:latin typeface="+mn-lt"/>
          <a:ea typeface="+mn-ea"/>
          <a:cs typeface="+mn-cs"/>
        </a:defRPr>
      </a:lvl8pPr>
      <a:lvl9pPr marL="3640119" algn="l" defTabSz="910031" rtl="0" eaLnBrk="1" latinLnBrk="0" hangingPunct="1">
        <a:defRPr sz="19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064" tIns="45533" rIns="91064" bIns="45533" rtlCol="0" anchor="ctr"/>
          <a:lstStyle/>
          <a:p>
            <a:pPr algn="ctr" defTabSz="910829"/>
            <a:endParaRPr lang="en-US" dirty="0">
              <a:solidFill>
                <a:srgbClr val="FFFFFF"/>
              </a:solidFill>
            </a:endParaRPr>
          </a:p>
        </p:txBody>
      </p:sp>
      <p:sp>
        <p:nvSpPr>
          <p:cNvPr id="10" name="Rectangle 4"/>
          <p:cNvSpPr>
            <a:spLocks noChangeArrowheads="1"/>
          </p:cNvSpPr>
          <p:nvPr/>
        </p:nvSpPr>
        <p:spPr bwMode="ltGray">
          <a:xfrm>
            <a:off x="354256" y="6570867"/>
            <a:ext cx="4559499" cy="190643"/>
          </a:xfrm>
          <a:prstGeom prst="rect">
            <a:avLst/>
          </a:prstGeom>
          <a:noFill/>
          <a:ln w="9525">
            <a:noFill/>
            <a:miter lim="800000"/>
            <a:headEnd/>
            <a:tailEnd/>
          </a:ln>
          <a:effectLst/>
        </p:spPr>
        <p:txBody>
          <a:bodyPr wrap="square" lIns="81748" tIns="40897" rIns="81748" bIns="40897" anchor="b" anchorCtr="0">
            <a:spAutoFit/>
          </a:bodyPr>
          <a:lstStyle/>
          <a:p>
            <a:pPr defTabSz="811193"/>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444" y="6569509"/>
            <a:ext cx="884840" cy="190315"/>
          </a:xfrm>
          <a:prstGeom prst="rect">
            <a:avLst/>
          </a:prstGeom>
          <a:noFill/>
          <a:ln w="9525">
            <a:noFill/>
            <a:miter lim="800000"/>
            <a:headEnd/>
            <a:tailEnd/>
          </a:ln>
          <a:effectLst/>
        </p:spPr>
        <p:txBody>
          <a:bodyPr wrap="none" lIns="81748" tIns="40897" rIns="81748" bIns="40897" anchor="b">
            <a:spAutoFit/>
          </a:bodyPr>
          <a:lstStyle/>
          <a:p>
            <a:pPr algn="r" defTabSz="811193"/>
            <a:r>
              <a:rPr lang="en-US" sz="700" dirty="0">
                <a:solidFill>
                  <a:srgbClr val="C0C0C0"/>
                </a:solidFill>
              </a:rPr>
              <a:t>Cisco Confidential</a:t>
            </a:r>
          </a:p>
        </p:txBody>
      </p:sp>
      <p:sp>
        <p:nvSpPr>
          <p:cNvPr id="9" name="Rectangle 7"/>
          <p:cNvSpPr>
            <a:spLocks noChangeArrowheads="1"/>
          </p:cNvSpPr>
          <p:nvPr/>
        </p:nvSpPr>
        <p:spPr bwMode="ltGray">
          <a:xfrm>
            <a:off x="11563046" y="6565359"/>
            <a:ext cx="275699" cy="190315"/>
          </a:xfrm>
          <a:prstGeom prst="rect">
            <a:avLst/>
          </a:prstGeom>
          <a:noFill/>
          <a:ln w="9525" algn="ctr">
            <a:noFill/>
            <a:miter lim="800000"/>
            <a:headEnd/>
            <a:tailEnd/>
          </a:ln>
          <a:effectLst/>
        </p:spPr>
        <p:txBody>
          <a:bodyPr wrap="none" lIns="81748" tIns="40897" rIns="81748" bIns="40897" anchor="b">
            <a:spAutoFit/>
          </a:bodyPr>
          <a:lstStyle/>
          <a:p>
            <a:pPr algn="r" defTabSz="811193"/>
            <a:fld id="{DFCF27A5-1A5B-48D3-A060-2758FFBB1ADD}" type="slidenum">
              <a:rPr lang="en-US" sz="700">
                <a:solidFill>
                  <a:srgbClr val="C0C0C0"/>
                </a:solidFill>
              </a:rPr>
              <a:pPr algn="r" defTabSz="811193"/>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920" tIns="45533" rIns="81920" bIns="4553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1798195453"/>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0829"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723" indent="-227723" algn="l" defTabSz="910829"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888" indent="0" algn="l" defTabSz="910829"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3167" indent="-1588" algn="l" defTabSz="910829"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3392" indent="0" algn="l" defTabSz="910829"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6258" indent="0" algn="l" defTabSz="910829"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4819"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0151"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5590"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71004"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0829" rtl="0" eaLnBrk="1" latinLnBrk="0" hangingPunct="1">
        <a:defRPr sz="1900" kern="1200">
          <a:solidFill>
            <a:schemeClr val="tx1"/>
          </a:solidFill>
          <a:latin typeface="+mn-lt"/>
          <a:ea typeface="+mn-ea"/>
          <a:cs typeface="+mn-cs"/>
        </a:defRPr>
      </a:lvl1pPr>
      <a:lvl2pPr marL="455374" algn="l" defTabSz="910829" rtl="0" eaLnBrk="1" latinLnBrk="0" hangingPunct="1">
        <a:defRPr sz="1900" kern="1200">
          <a:solidFill>
            <a:schemeClr val="tx1"/>
          </a:solidFill>
          <a:latin typeface="+mn-lt"/>
          <a:ea typeface="+mn-ea"/>
          <a:cs typeface="+mn-cs"/>
        </a:defRPr>
      </a:lvl2pPr>
      <a:lvl3pPr marL="910829" algn="l" defTabSz="910829" rtl="0" eaLnBrk="1" latinLnBrk="0" hangingPunct="1">
        <a:defRPr sz="1900" kern="1200">
          <a:solidFill>
            <a:schemeClr val="tx1"/>
          </a:solidFill>
          <a:latin typeface="+mn-lt"/>
          <a:ea typeface="+mn-ea"/>
          <a:cs typeface="+mn-cs"/>
        </a:defRPr>
      </a:lvl3pPr>
      <a:lvl4pPr marL="1366236" algn="l" defTabSz="910829" rtl="0" eaLnBrk="1" latinLnBrk="0" hangingPunct="1">
        <a:defRPr sz="1900" kern="1200">
          <a:solidFill>
            <a:schemeClr val="tx1"/>
          </a:solidFill>
          <a:latin typeface="+mn-lt"/>
          <a:ea typeface="+mn-ea"/>
          <a:cs typeface="+mn-cs"/>
        </a:defRPr>
      </a:lvl4pPr>
      <a:lvl5pPr marL="1821657" algn="l" defTabSz="910829" rtl="0" eaLnBrk="1" latinLnBrk="0" hangingPunct="1">
        <a:defRPr sz="1900" kern="1200">
          <a:solidFill>
            <a:schemeClr val="tx1"/>
          </a:solidFill>
          <a:latin typeface="+mn-lt"/>
          <a:ea typeface="+mn-ea"/>
          <a:cs typeface="+mn-cs"/>
        </a:defRPr>
      </a:lvl5pPr>
      <a:lvl6pPr marL="2277013" algn="l" defTabSz="910829" rtl="0" eaLnBrk="1" latinLnBrk="0" hangingPunct="1">
        <a:defRPr sz="1900" kern="1200">
          <a:solidFill>
            <a:schemeClr val="tx1"/>
          </a:solidFill>
          <a:latin typeface="+mn-lt"/>
          <a:ea typeface="+mn-ea"/>
          <a:cs typeface="+mn-cs"/>
        </a:defRPr>
      </a:lvl6pPr>
      <a:lvl7pPr marL="2732478" algn="l" defTabSz="910829" rtl="0" eaLnBrk="1" latinLnBrk="0" hangingPunct="1">
        <a:defRPr sz="1900" kern="1200">
          <a:solidFill>
            <a:schemeClr val="tx1"/>
          </a:solidFill>
          <a:latin typeface="+mn-lt"/>
          <a:ea typeface="+mn-ea"/>
          <a:cs typeface="+mn-cs"/>
        </a:defRPr>
      </a:lvl7pPr>
      <a:lvl8pPr marL="3187889" algn="l" defTabSz="910829" rtl="0" eaLnBrk="1" latinLnBrk="0" hangingPunct="1">
        <a:defRPr sz="1900" kern="1200">
          <a:solidFill>
            <a:schemeClr val="tx1"/>
          </a:solidFill>
          <a:latin typeface="+mn-lt"/>
          <a:ea typeface="+mn-ea"/>
          <a:cs typeface="+mn-cs"/>
        </a:defRPr>
      </a:lvl8pPr>
      <a:lvl9pPr marL="3643310" algn="l" defTabSz="910829" rtl="0" eaLnBrk="1" latinLnBrk="0" hangingPunct="1">
        <a:defRPr sz="19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156" tIns="45579" rIns="91156" bIns="45579" rtlCol="0" anchor="ctr"/>
          <a:lstStyle/>
          <a:p>
            <a:pPr algn="ctr" defTabSz="911702"/>
            <a:endParaRPr lang="en-US" dirty="0">
              <a:solidFill>
                <a:srgbClr val="FFFFFF"/>
              </a:solidFill>
            </a:endParaRPr>
          </a:p>
        </p:txBody>
      </p:sp>
      <p:sp>
        <p:nvSpPr>
          <p:cNvPr id="10" name="Rectangle 4"/>
          <p:cNvSpPr>
            <a:spLocks noChangeArrowheads="1"/>
          </p:cNvSpPr>
          <p:nvPr/>
        </p:nvSpPr>
        <p:spPr bwMode="ltGray">
          <a:xfrm>
            <a:off x="354226" y="6570867"/>
            <a:ext cx="4559499" cy="190643"/>
          </a:xfrm>
          <a:prstGeom prst="rect">
            <a:avLst/>
          </a:prstGeom>
          <a:noFill/>
          <a:ln w="9525">
            <a:noFill/>
            <a:miter lim="800000"/>
            <a:headEnd/>
            <a:tailEnd/>
          </a:ln>
          <a:effectLst/>
        </p:spPr>
        <p:txBody>
          <a:bodyPr wrap="square" lIns="81840" tIns="40928" rIns="81840" bIns="40928" anchor="b" anchorCtr="0">
            <a:spAutoFit/>
          </a:bodyPr>
          <a:lstStyle/>
          <a:p>
            <a:pPr defTabSz="811975"/>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240" y="6569433"/>
            <a:ext cx="885026" cy="190377"/>
          </a:xfrm>
          <a:prstGeom prst="rect">
            <a:avLst/>
          </a:prstGeom>
          <a:noFill/>
          <a:ln w="9525">
            <a:noFill/>
            <a:miter lim="800000"/>
            <a:headEnd/>
            <a:tailEnd/>
          </a:ln>
          <a:effectLst/>
        </p:spPr>
        <p:txBody>
          <a:bodyPr wrap="none" lIns="81840" tIns="40928" rIns="81840" bIns="40928" anchor="b">
            <a:spAutoFit/>
          </a:bodyPr>
          <a:lstStyle/>
          <a:p>
            <a:pPr algn="r" defTabSz="811975"/>
            <a:r>
              <a:rPr lang="en-US" sz="700" dirty="0">
                <a:solidFill>
                  <a:srgbClr val="C0C0C0"/>
                </a:solidFill>
              </a:rPr>
              <a:t>Cisco Confidential</a:t>
            </a:r>
          </a:p>
        </p:txBody>
      </p:sp>
      <p:sp>
        <p:nvSpPr>
          <p:cNvPr id="9" name="Rectangle 7"/>
          <p:cNvSpPr>
            <a:spLocks noChangeArrowheads="1"/>
          </p:cNvSpPr>
          <p:nvPr/>
        </p:nvSpPr>
        <p:spPr bwMode="ltGray">
          <a:xfrm>
            <a:off x="11562860" y="6565297"/>
            <a:ext cx="275885" cy="190377"/>
          </a:xfrm>
          <a:prstGeom prst="rect">
            <a:avLst/>
          </a:prstGeom>
          <a:noFill/>
          <a:ln w="9525" algn="ctr">
            <a:noFill/>
            <a:miter lim="800000"/>
            <a:headEnd/>
            <a:tailEnd/>
          </a:ln>
          <a:effectLst/>
        </p:spPr>
        <p:txBody>
          <a:bodyPr wrap="none" lIns="81840" tIns="40928" rIns="81840" bIns="40928" anchor="b">
            <a:spAutoFit/>
          </a:bodyPr>
          <a:lstStyle/>
          <a:p>
            <a:pPr algn="r" defTabSz="811975"/>
            <a:fld id="{DFCF27A5-1A5B-48D3-A060-2758FFBB1ADD}" type="slidenum">
              <a:rPr lang="en-US" sz="700">
                <a:solidFill>
                  <a:srgbClr val="C0C0C0"/>
                </a:solidFill>
              </a:rPr>
              <a:pPr algn="r" defTabSz="811975"/>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012" tIns="45579" rIns="82012" bIns="45579"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3454580735"/>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170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937" indent="-227937" algn="l" defTabSz="91170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5264" indent="0" algn="l" defTabSz="91170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3811" indent="-1588" algn="l" defTabSz="91170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4219" indent="0" algn="l" defTabSz="91170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7239" indent="0" algn="l" defTabSz="91170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7212"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3000"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8871"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74714"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1702" rtl="0" eaLnBrk="1" latinLnBrk="0" hangingPunct="1">
        <a:defRPr sz="1900" kern="1200">
          <a:solidFill>
            <a:schemeClr val="tx1"/>
          </a:solidFill>
          <a:latin typeface="+mn-lt"/>
          <a:ea typeface="+mn-ea"/>
          <a:cs typeface="+mn-cs"/>
        </a:defRPr>
      </a:lvl1pPr>
      <a:lvl2pPr marL="455803" algn="l" defTabSz="911702" rtl="0" eaLnBrk="1" latinLnBrk="0" hangingPunct="1">
        <a:defRPr sz="1900" kern="1200">
          <a:solidFill>
            <a:schemeClr val="tx1"/>
          </a:solidFill>
          <a:latin typeface="+mn-lt"/>
          <a:ea typeface="+mn-ea"/>
          <a:cs typeface="+mn-cs"/>
        </a:defRPr>
      </a:lvl2pPr>
      <a:lvl3pPr marL="911702" algn="l" defTabSz="911702" rtl="0" eaLnBrk="1" latinLnBrk="0" hangingPunct="1">
        <a:defRPr sz="1900" kern="1200">
          <a:solidFill>
            <a:schemeClr val="tx1"/>
          </a:solidFill>
          <a:latin typeface="+mn-lt"/>
          <a:ea typeface="+mn-ea"/>
          <a:cs typeface="+mn-cs"/>
        </a:defRPr>
      </a:lvl3pPr>
      <a:lvl4pPr marL="1367549" algn="l" defTabSz="911702" rtl="0" eaLnBrk="1" latinLnBrk="0" hangingPunct="1">
        <a:defRPr sz="1900" kern="1200">
          <a:solidFill>
            <a:schemeClr val="tx1"/>
          </a:solidFill>
          <a:latin typeface="+mn-lt"/>
          <a:ea typeface="+mn-ea"/>
          <a:cs typeface="+mn-cs"/>
        </a:defRPr>
      </a:lvl4pPr>
      <a:lvl5pPr marL="1823405" algn="l" defTabSz="911702" rtl="0" eaLnBrk="1" latinLnBrk="0" hangingPunct="1">
        <a:defRPr sz="1900" kern="1200">
          <a:solidFill>
            <a:schemeClr val="tx1"/>
          </a:solidFill>
          <a:latin typeface="+mn-lt"/>
          <a:ea typeface="+mn-ea"/>
          <a:cs typeface="+mn-cs"/>
        </a:defRPr>
      </a:lvl5pPr>
      <a:lvl6pPr marL="2279202" algn="l" defTabSz="911702" rtl="0" eaLnBrk="1" latinLnBrk="0" hangingPunct="1">
        <a:defRPr sz="1900" kern="1200">
          <a:solidFill>
            <a:schemeClr val="tx1"/>
          </a:solidFill>
          <a:latin typeface="+mn-lt"/>
          <a:ea typeface="+mn-ea"/>
          <a:cs typeface="+mn-cs"/>
        </a:defRPr>
      </a:lvl6pPr>
      <a:lvl7pPr marL="2735099" algn="l" defTabSz="911702" rtl="0" eaLnBrk="1" latinLnBrk="0" hangingPunct="1">
        <a:defRPr sz="1900" kern="1200">
          <a:solidFill>
            <a:schemeClr val="tx1"/>
          </a:solidFill>
          <a:latin typeface="+mn-lt"/>
          <a:ea typeface="+mn-ea"/>
          <a:cs typeface="+mn-cs"/>
        </a:defRPr>
      </a:lvl7pPr>
      <a:lvl8pPr marL="3190936" algn="l" defTabSz="911702" rtl="0" eaLnBrk="1" latinLnBrk="0" hangingPunct="1">
        <a:defRPr sz="1900" kern="1200">
          <a:solidFill>
            <a:schemeClr val="tx1"/>
          </a:solidFill>
          <a:latin typeface="+mn-lt"/>
          <a:ea typeface="+mn-ea"/>
          <a:cs typeface="+mn-cs"/>
        </a:defRPr>
      </a:lvl8pPr>
      <a:lvl9pPr marL="3646806" algn="l" defTabSz="911702" rtl="0" eaLnBrk="1" latinLnBrk="0" hangingPunct="1">
        <a:defRPr sz="19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256" tIns="45629" rIns="91256" bIns="45629" rtlCol="0" anchor="ctr"/>
          <a:lstStyle/>
          <a:p>
            <a:pPr algn="ctr" defTabSz="912652"/>
            <a:endParaRPr lang="en-US" dirty="0">
              <a:solidFill>
                <a:srgbClr val="FFFFFF"/>
              </a:solidFill>
            </a:endParaRPr>
          </a:p>
        </p:txBody>
      </p:sp>
      <p:sp>
        <p:nvSpPr>
          <p:cNvPr id="10" name="Rectangle 4"/>
          <p:cNvSpPr>
            <a:spLocks noChangeArrowheads="1"/>
          </p:cNvSpPr>
          <p:nvPr/>
        </p:nvSpPr>
        <p:spPr bwMode="ltGray">
          <a:xfrm>
            <a:off x="354192" y="6570867"/>
            <a:ext cx="4559499" cy="190643"/>
          </a:xfrm>
          <a:prstGeom prst="rect">
            <a:avLst/>
          </a:prstGeom>
          <a:noFill/>
          <a:ln w="9525">
            <a:noFill/>
            <a:miter lim="800000"/>
            <a:headEnd/>
            <a:tailEnd/>
          </a:ln>
          <a:effectLst/>
        </p:spPr>
        <p:txBody>
          <a:bodyPr wrap="square" lIns="81940" tIns="40969" rIns="81940" bIns="40969" anchor="b" anchorCtr="0">
            <a:spAutoFit/>
          </a:bodyPr>
          <a:lstStyle/>
          <a:p>
            <a:pPr defTabSz="812824"/>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023" y="6569347"/>
            <a:ext cx="885228" cy="190460"/>
          </a:xfrm>
          <a:prstGeom prst="rect">
            <a:avLst/>
          </a:prstGeom>
          <a:noFill/>
          <a:ln w="9525">
            <a:noFill/>
            <a:miter lim="800000"/>
            <a:headEnd/>
            <a:tailEnd/>
          </a:ln>
          <a:effectLst/>
        </p:spPr>
        <p:txBody>
          <a:bodyPr wrap="none" lIns="81940" tIns="40969" rIns="81940" bIns="40969" anchor="b">
            <a:spAutoFit/>
          </a:bodyPr>
          <a:lstStyle/>
          <a:p>
            <a:pPr algn="r" defTabSz="812824"/>
            <a:r>
              <a:rPr lang="en-US" sz="700" dirty="0">
                <a:solidFill>
                  <a:srgbClr val="C0C0C0"/>
                </a:solidFill>
              </a:rPr>
              <a:t>Cisco Confidential</a:t>
            </a:r>
          </a:p>
        </p:txBody>
      </p:sp>
      <p:sp>
        <p:nvSpPr>
          <p:cNvPr id="9" name="Rectangle 7"/>
          <p:cNvSpPr>
            <a:spLocks noChangeArrowheads="1"/>
          </p:cNvSpPr>
          <p:nvPr/>
        </p:nvSpPr>
        <p:spPr bwMode="ltGray">
          <a:xfrm>
            <a:off x="11562658" y="6565213"/>
            <a:ext cx="276087" cy="190460"/>
          </a:xfrm>
          <a:prstGeom prst="rect">
            <a:avLst/>
          </a:prstGeom>
          <a:noFill/>
          <a:ln w="9525" algn="ctr">
            <a:noFill/>
            <a:miter lim="800000"/>
            <a:headEnd/>
            <a:tailEnd/>
          </a:ln>
          <a:effectLst/>
        </p:spPr>
        <p:txBody>
          <a:bodyPr wrap="none" lIns="81940" tIns="40969" rIns="81940" bIns="40969" anchor="b">
            <a:spAutoFit/>
          </a:bodyPr>
          <a:lstStyle/>
          <a:p>
            <a:pPr algn="r" defTabSz="812824"/>
            <a:fld id="{DFCF27A5-1A5B-48D3-A060-2758FFBB1ADD}" type="slidenum">
              <a:rPr lang="en-US" sz="700">
                <a:solidFill>
                  <a:srgbClr val="C0C0C0"/>
                </a:solidFill>
              </a:rPr>
              <a:pPr algn="r" defTabSz="812824"/>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112" tIns="45629" rIns="82112" bIns="45629"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007533293"/>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265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171" indent="-228171" algn="l" defTabSz="91265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5664" indent="0" algn="l" defTabSz="91265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4511" indent="-1588" algn="l" defTabSz="91265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5119" indent="0" algn="l" defTabSz="91265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8307" indent="0" algn="l" defTabSz="91265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9813"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6098"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2437"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78752"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2652" rtl="0" eaLnBrk="1" latinLnBrk="0" hangingPunct="1">
        <a:defRPr sz="1900" kern="1200">
          <a:solidFill>
            <a:schemeClr val="tx1"/>
          </a:solidFill>
          <a:latin typeface="+mn-lt"/>
          <a:ea typeface="+mn-ea"/>
          <a:cs typeface="+mn-cs"/>
        </a:defRPr>
      </a:lvl1pPr>
      <a:lvl2pPr marL="456281" algn="l" defTabSz="912652" rtl="0" eaLnBrk="1" latinLnBrk="0" hangingPunct="1">
        <a:defRPr sz="1900" kern="1200">
          <a:solidFill>
            <a:schemeClr val="tx1"/>
          </a:solidFill>
          <a:latin typeface="+mn-lt"/>
          <a:ea typeface="+mn-ea"/>
          <a:cs typeface="+mn-cs"/>
        </a:defRPr>
      </a:lvl2pPr>
      <a:lvl3pPr marL="912652" algn="l" defTabSz="912652" rtl="0" eaLnBrk="1" latinLnBrk="0" hangingPunct="1">
        <a:defRPr sz="1900" kern="1200">
          <a:solidFill>
            <a:schemeClr val="tx1"/>
          </a:solidFill>
          <a:latin typeface="+mn-lt"/>
          <a:ea typeface="+mn-ea"/>
          <a:cs typeface="+mn-cs"/>
        </a:defRPr>
      </a:lvl3pPr>
      <a:lvl4pPr marL="1368966" algn="l" defTabSz="912652" rtl="0" eaLnBrk="1" latinLnBrk="0" hangingPunct="1">
        <a:defRPr sz="1900" kern="1200">
          <a:solidFill>
            <a:schemeClr val="tx1"/>
          </a:solidFill>
          <a:latin typeface="+mn-lt"/>
          <a:ea typeface="+mn-ea"/>
          <a:cs typeface="+mn-cs"/>
        </a:defRPr>
      </a:lvl4pPr>
      <a:lvl5pPr marL="1825305" algn="l" defTabSz="912652" rtl="0" eaLnBrk="1" latinLnBrk="0" hangingPunct="1">
        <a:defRPr sz="1900" kern="1200">
          <a:solidFill>
            <a:schemeClr val="tx1"/>
          </a:solidFill>
          <a:latin typeface="+mn-lt"/>
          <a:ea typeface="+mn-ea"/>
          <a:cs typeface="+mn-cs"/>
        </a:defRPr>
      </a:lvl5pPr>
      <a:lvl6pPr marL="2281591" algn="l" defTabSz="912652" rtl="0" eaLnBrk="1" latinLnBrk="0" hangingPunct="1">
        <a:defRPr sz="1900" kern="1200">
          <a:solidFill>
            <a:schemeClr val="tx1"/>
          </a:solidFill>
          <a:latin typeface="+mn-lt"/>
          <a:ea typeface="+mn-ea"/>
          <a:cs typeface="+mn-cs"/>
        </a:defRPr>
      </a:lvl6pPr>
      <a:lvl7pPr marL="2737947" algn="l" defTabSz="912652" rtl="0" eaLnBrk="1" latinLnBrk="0" hangingPunct="1">
        <a:defRPr sz="1900" kern="1200">
          <a:solidFill>
            <a:schemeClr val="tx1"/>
          </a:solidFill>
          <a:latin typeface="+mn-lt"/>
          <a:ea typeface="+mn-ea"/>
          <a:cs typeface="+mn-cs"/>
        </a:defRPr>
      </a:lvl7pPr>
      <a:lvl8pPr marL="3194268" algn="l" defTabSz="912652" rtl="0" eaLnBrk="1" latinLnBrk="0" hangingPunct="1">
        <a:defRPr sz="1900" kern="1200">
          <a:solidFill>
            <a:schemeClr val="tx1"/>
          </a:solidFill>
          <a:latin typeface="+mn-lt"/>
          <a:ea typeface="+mn-ea"/>
          <a:cs typeface="+mn-cs"/>
        </a:defRPr>
      </a:lvl8pPr>
      <a:lvl9pPr marL="3650606" algn="l" defTabSz="912652"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364" tIns="45683" rIns="91364" bIns="45683" rtlCol="0" anchor="ctr"/>
          <a:lstStyle/>
          <a:p>
            <a:pPr algn="ctr" defTabSz="913677"/>
            <a:endParaRPr lang="en-US" dirty="0">
              <a:solidFill>
                <a:srgbClr val="FFFFFF"/>
              </a:solidFill>
            </a:endParaRPr>
          </a:p>
        </p:txBody>
      </p:sp>
      <p:sp>
        <p:nvSpPr>
          <p:cNvPr id="10" name="Rectangle 4"/>
          <p:cNvSpPr>
            <a:spLocks noChangeArrowheads="1"/>
          </p:cNvSpPr>
          <p:nvPr/>
        </p:nvSpPr>
        <p:spPr bwMode="ltGray">
          <a:xfrm>
            <a:off x="354156" y="6570867"/>
            <a:ext cx="4559499" cy="190643"/>
          </a:xfrm>
          <a:prstGeom prst="rect">
            <a:avLst/>
          </a:prstGeom>
          <a:noFill/>
          <a:ln w="9525">
            <a:noFill/>
            <a:miter lim="800000"/>
            <a:headEnd/>
            <a:tailEnd/>
          </a:ln>
          <a:effectLst/>
        </p:spPr>
        <p:txBody>
          <a:bodyPr wrap="square" lIns="82048" tIns="41023" rIns="82048" bIns="41023" anchor="b" anchorCtr="0">
            <a:spAutoFit/>
          </a:bodyPr>
          <a:lstStyle/>
          <a:p>
            <a:pPr defTabSz="813742"/>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5781" y="6569220"/>
            <a:ext cx="885446" cy="190569"/>
          </a:xfrm>
          <a:prstGeom prst="rect">
            <a:avLst/>
          </a:prstGeom>
          <a:noFill/>
          <a:ln w="9525">
            <a:noFill/>
            <a:miter lim="800000"/>
            <a:headEnd/>
            <a:tailEnd/>
          </a:ln>
          <a:effectLst/>
        </p:spPr>
        <p:txBody>
          <a:bodyPr wrap="none" lIns="82048" tIns="41023" rIns="82048" bIns="41023" anchor="b">
            <a:spAutoFit/>
          </a:bodyPr>
          <a:lstStyle/>
          <a:p>
            <a:pPr algn="r" defTabSz="813742"/>
            <a:r>
              <a:rPr lang="en-US" sz="700" dirty="0">
                <a:solidFill>
                  <a:srgbClr val="C0C0C0"/>
                </a:solidFill>
              </a:rPr>
              <a:t>Cisco Confidential</a:t>
            </a:r>
          </a:p>
        </p:txBody>
      </p:sp>
      <p:sp>
        <p:nvSpPr>
          <p:cNvPr id="9" name="Rectangle 7"/>
          <p:cNvSpPr>
            <a:spLocks noChangeArrowheads="1"/>
          </p:cNvSpPr>
          <p:nvPr/>
        </p:nvSpPr>
        <p:spPr bwMode="ltGray">
          <a:xfrm>
            <a:off x="11562440" y="6565105"/>
            <a:ext cx="276305" cy="190569"/>
          </a:xfrm>
          <a:prstGeom prst="rect">
            <a:avLst/>
          </a:prstGeom>
          <a:noFill/>
          <a:ln w="9525" algn="ctr">
            <a:noFill/>
            <a:miter lim="800000"/>
            <a:headEnd/>
            <a:tailEnd/>
          </a:ln>
          <a:effectLst/>
        </p:spPr>
        <p:txBody>
          <a:bodyPr wrap="none" lIns="82048" tIns="41023" rIns="82048" bIns="41023" anchor="b">
            <a:spAutoFit/>
          </a:bodyPr>
          <a:lstStyle/>
          <a:p>
            <a:pPr algn="r" defTabSz="813742"/>
            <a:fld id="{DFCF27A5-1A5B-48D3-A060-2758FFBB1ADD}" type="slidenum">
              <a:rPr lang="en-US" sz="700">
                <a:solidFill>
                  <a:srgbClr val="C0C0C0"/>
                </a:solidFill>
              </a:rPr>
              <a:pPr algn="r" defTabSz="813742"/>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20" tIns="45683" rIns="82220" bIns="4568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1594024852"/>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3677"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423" indent="-228423" algn="l" defTabSz="913677"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096" indent="0" algn="l" defTabSz="913677"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5268" indent="-1588" algn="l" defTabSz="913677"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091" indent="0" algn="l" defTabSz="913677"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9462" indent="0" algn="l" defTabSz="913677"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12623"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9444"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6288"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3124"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3677" rtl="0" eaLnBrk="1" latinLnBrk="0" hangingPunct="1">
        <a:defRPr sz="1900" kern="1200">
          <a:solidFill>
            <a:schemeClr val="tx1"/>
          </a:solidFill>
          <a:latin typeface="+mn-lt"/>
          <a:ea typeface="+mn-ea"/>
          <a:cs typeface="+mn-cs"/>
        </a:defRPr>
      </a:lvl1pPr>
      <a:lvl2pPr marL="456821" algn="l" defTabSz="913677" rtl="0" eaLnBrk="1" latinLnBrk="0" hangingPunct="1">
        <a:defRPr sz="1900" kern="1200">
          <a:solidFill>
            <a:schemeClr val="tx1"/>
          </a:solidFill>
          <a:latin typeface="+mn-lt"/>
          <a:ea typeface="+mn-ea"/>
          <a:cs typeface="+mn-cs"/>
        </a:defRPr>
      </a:lvl2pPr>
      <a:lvl3pPr marL="913677" algn="l" defTabSz="913677" rtl="0" eaLnBrk="1" latinLnBrk="0" hangingPunct="1">
        <a:defRPr sz="1900" kern="1200">
          <a:solidFill>
            <a:schemeClr val="tx1"/>
          </a:solidFill>
          <a:latin typeface="+mn-lt"/>
          <a:ea typeface="+mn-ea"/>
          <a:cs typeface="+mn-cs"/>
        </a:defRPr>
      </a:lvl3pPr>
      <a:lvl4pPr marL="1370511" algn="l" defTabSz="913677" rtl="0" eaLnBrk="1" latinLnBrk="0" hangingPunct="1">
        <a:defRPr sz="1900" kern="1200">
          <a:solidFill>
            <a:schemeClr val="tx1"/>
          </a:solidFill>
          <a:latin typeface="+mn-lt"/>
          <a:ea typeface="+mn-ea"/>
          <a:cs typeface="+mn-cs"/>
        </a:defRPr>
      </a:lvl4pPr>
      <a:lvl5pPr marL="1827356" algn="l" defTabSz="913677" rtl="0" eaLnBrk="1" latinLnBrk="0" hangingPunct="1">
        <a:defRPr sz="1900" kern="1200">
          <a:solidFill>
            <a:schemeClr val="tx1"/>
          </a:solidFill>
          <a:latin typeface="+mn-lt"/>
          <a:ea typeface="+mn-ea"/>
          <a:cs typeface="+mn-cs"/>
        </a:defRPr>
      </a:lvl5pPr>
      <a:lvl6pPr marL="2284179" algn="l" defTabSz="913677" rtl="0" eaLnBrk="1" latinLnBrk="0" hangingPunct="1">
        <a:defRPr sz="1900" kern="1200">
          <a:solidFill>
            <a:schemeClr val="tx1"/>
          </a:solidFill>
          <a:latin typeface="+mn-lt"/>
          <a:ea typeface="+mn-ea"/>
          <a:cs typeface="+mn-cs"/>
        </a:defRPr>
      </a:lvl6pPr>
      <a:lvl7pPr marL="2741028" algn="l" defTabSz="913677" rtl="0" eaLnBrk="1" latinLnBrk="0" hangingPunct="1">
        <a:defRPr sz="1900" kern="1200">
          <a:solidFill>
            <a:schemeClr val="tx1"/>
          </a:solidFill>
          <a:latin typeface="+mn-lt"/>
          <a:ea typeface="+mn-ea"/>
          <a:cs typeface="+mn-cs"/>
        </a:defRPr>
      </a:lvl7pPr>
      <a:lvl8pPr marL="3197867" algn="l" defTabSz="913677" rtl="0" eaLnBrk="1" latinLnBrk="0" hangingPunct="1">
        <a:defRPr sz="1900" kern="1200">
          <a:solidFill>
            <a:schemeClr val="tx1"/>
          </a:solidFill>
          <a:latin typeface="+mn-lt"/>
          <a:ea typeface="+mn-ea"/>
          <a:cs typeface="+mn-cs"/>
        </a:defRPr>
      </a:lvl8pPr>
      <a:lvl9pPr marL="3654711" algn="l" defTabSz="913677" rtl="0" eaLnBrk="1" latinLnBrk="0" hangingPunct="1">
        <a:defRPr sz="19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8"/>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664181007"/>
      </p:ext>
    </p:extLst>
  </p:cSld>
  <p:clrMap bg1="lt1" tx1="dk1" bg2="lt2" tx2="dk2" accent1="accent1" accent2="accent2" accent3="accent3" accent4="accent4" accent5="accent5" accent6="accent6" hlink="hlink" folHlink="folHlink"/>
  <p:sldLayoutIdLst>
    <p:sldLayoutId id="2147484052" r:id="rId1"/>
    <p:sldLayoutId id="2147484053" r:id="rId2"/>
    <p:sldLayoutId id="2147484054" r:id="rId3"/>
    <p:sldLayoutId id="2147484055" r:id="rId4"/>
    <p:sldLayoutId id="2147484056" r:id="rId5"/>
    <p:sldLayoutId id="2147484057" r:id="rId6"/>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9"/>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3570927774"/>
      </p:ext>
    </p:extLst>
  </p:cSld>
  <p:clrMap bg1="lt1" tx1="dk1" bg2="lt2" tx2="dk2" accent1="accent1" accent2="accent2" accent3="accent3" accent4="accent4" accent5="accent5" accent6="accent6" hlink="hlink" folHlink="folHlink"/>
  <p:sldLayoutIdLst>
    <p:sldLayoutId id="2147484060" r:id="rId1"/>
    <p:sldLayoutId id="2147484061" r:id="rId2"/>
    <p:sldLayoutId id="2147484062" r:id="rId3"/>
    <p:sldLayoutId id="2147484063" r:id="rId4"/>
    <p:sldLayoutId id="2147484064" r:id="rId5"/>
    <p:sldLayoutId id="2147484065" r:id="rId6"/>
    <p:sldLayoutId id="2147484066" r:id="rId7"/>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6"/>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565191444"/>
      </p:ext>
    </p:extLst>
  </p:cSld>
  <p:clrMap bg1="lt1" tx1="dk1" bg2="lt2" tx2="dk2" accent1="accent1" accent2="accent2" accent3="accent3" accent4="accent4" accent5="accent5" accent6="accent6" hlink="hlink" folHlink="folHlink"/>
  <p:sldLayoutIdLst>
    <p:sldLayoutId id="2147484072" r:id="rId1"/>
    <p:sldLayoutId id="2147484073" r:id="rId2"/>
    <p:sldLayoutId id="2147484074" r:id="rId3"/>
    <p:sldLayoutId id="2147484075" r:id="rId4"/>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6536" y="2788920"/>
            <a:ext cx="11479868" cy="1280160"/>
          </a:xfrm>
        </p:spPr>
        <p:txBody>
          <a:bodyPr/>
          <a:lstStyle/>
          <a:p>
            <a:r>
              <a:rPr lang="en-US" dirty="0" smtClean="0"/>
              <a:t>CIS AS </a:t>
            </a:r>
            <a:r>
              <a:rPr lang="en-US" dirty="0"/>
              <a:t>Assets KPI/Monitoring</a:t>
            </a:r>
          </a:p>
        </p:txBody>
      </p:sp>
      <p:sp>
        <p:nvSpPr>
          <p:cNvPr id="3" name="Subtitle 2"/>
          <p:cNvSpPr>
            <a:spLocks noGrp="1"/>
          </p:cNvSpPr>
          <p:nvPr>
            <p:ph type="subTitle" idx="1"/>
          </p:nvPr>
        </p:nvSpPr>
        <p:spPr>
          <a:xfrm>
            <a:off x="366691" y="4775069"/>
            <a:ext cx="7767095" cy="421167"/>
          </a:xfrm>
        </p:spPr>
        <p:txBody>
          <a:bodyPr/>
          <a:lstStyle/>
          <a:p>
            <a:r>
              <a:rPr lang="en-US" dirty="0" smtClean="0"/>
              <a:t>For CIS 6.2</a:t>
            </a:r>
          </a:p>
          <a:p>
            <a:endParaRPr lang="en-US" dirty="0"/>
          </a:p>
        </p:txBody>
      </p:sp>
      <p:sp>
        <p:nvSpPr>
          <p:cNvPr id="4" name="Subtitle 2"/>
          <p:cNvSpPr txBox="1">
            <a:spLocks/>
          </p:cNvSpPr>
          <p:nvPr/>
        </p:nvSpPr>
        <p:spPr>
          <a:xfrm>
            <a:off x="366691" y="4184516"/>
            <a:ext cx="7767095" cy="421167"/>
          </a:xfrm>
          <a:prstGeom prst="rect">
            <a:avLst/>
          </a:prstGeom>
        </p:spPr>
        <p:txBody>
          <a:bodyPr lIns="90900" tIns="45451" rIns="90900" bIns="45451">
            <a:normAutofit/>
          </a:bodyPr>
          <a:lstStyle>
            <a:lvl1pPr marL="0" indent="0" algn="l" defTabSz="914400" rtl="0" eaLnBrk="1" latinLnBrk="0" hangingPunct="1">
              <a:lnSpc>
                <a:spcPct val="95000"/>
              </a:lnSpc>
              <a:spcBef>
                <a:spcPts val="1440"/>
              </a:spcBef>
              <a:buClr>
                <a:srgbClr val="106FE2"/>
              </a:buClr>
              <a:buSzPct val="100000"/>
              <a:buFont typeface="Wingdings" charset="2"/>
              <a:buNone/>
              <a:tabLst/>
              <a:defRPr lang="en-US" sz="2000" kern="1200">
                <a:solidFill>
                  <a:schemeClr val="bg1"/>
                </a:solidFill>
                <a:latin typeface="+mj-lt"/>
                <a:ea typeface="+mn-ea"/>
                <a:cs typeface="+mn-cs"/>
              </a:defRPr>
            </a:lvl1pPr>
            <a:lvl2pPr marL="457200" indent="0" algn="ctr" defTabSz="914400" rtl="0" eaLnBrk="1" latinLnBrk="0" hangingPunct="1">
              <a:lnSpc>
                <a:spcPct val="95000"/>
              </a:lnSpc>
              <a:spcBef>
                <a:spcPts val="840"/>
              </a:spcBef>
              <a:buClr>
                <a:srgbClr val="106FE2"/>
              </a:buClr>
              <a:buFont typeface="Lucida Grande"/>
              <a:buNone/>
              <a:defRPr lang="en-US" sz="1800" kern="1200">
                <a:solidFill>
                  <a:schemeClr val="tx1">
                    <a:tint val="75000"/>
                  </a:schemeClr>
                </a:solidFill>
                <a:latin typeface="+mj-lt"/>
                <a:ea typeface="+mn-ea"/>
                <a:cs typeface="+mn-cs"/>
              </a:defRPr>
            </a:lvl2pPr>
            <a:lvl3pPr marL="914400" indent="0" algn="ctr" defTabSz="914400" rtl="0" eaLnBrk="1" latinLnBrk="0" hangingPunct="1">
              <a:lnSpc>
                <a:spcPct val="95000"/>
              </a:lnSpc>
              <a:spcBef>
                <a:spcPts val="840"/>
              </a:spcBef>
              <a:buFont typeface="Arial" pitchFamily="34" charset="0"/>
              <a:buNone/>
              <a:defRPr lang="en-US" sz="1600" kern="1200">
                <a:solidFill>
                  <a:schemeClr val="tx1">
                    <a:tint val="75000"/>
                  </a:schemeClr>
                </a:solidFill>
                <a:latin typeface="+mj-lt"/>
                <a:ea typeface="+mn-ea"/>
                <a:cs typeface="+mn-cs"/>
              </a:defRPr>
            </a:lvl3pPr>
            <a:lvl4pPr marL="1371600" indent="0" algn="ctr" defTabSz="914400" rtl="0" eaLnBrk="1" latinLnBrk="0" hangingPunct="1">
              <a:lnSpc>
                <a:spcPct val="95000"/>
              </a:lnSpc>
              <a:spcBef>
                <a:spcPts val="840"/>
              </a:spcBef>
              <a:buFont typeface="Arial" pitchFamily="34" charset="0"/>
              <a:buNone/>
              <a:defRPr lang="en-US" sz="1400" kern="1200">
                <a:solidFill>
                  <a:schemeClr val="tx1">
                    <a:tint val="75000"/>
                  </a:schemeClr>
                </a:solidFill>
                <a:latin typeface="+mj-lt"/>
                <a:ea typeface="+mn-ea"/>
                <a:cs typeface="+mn-cs"/>
              </a:defRPr>
            </a:lvl4pPr>
            <a:lvl5pPr marL="1828800" indent="0" algn="ctr" defTabSz="914400" rtl="0" eaLnBrk="1" latinLnBrk="0" hangingPunct="1">
              <a:lnSpc>
                <a:spcPct val="95000"/>
              </a:lnSpc>
              <a:spcBef>
                <a:spcPts val="840"/>
              </a:spcBef>
              <a:buFont typeface="Arial" pitchFamily="34" charset="0"/>
              <a:buNone/>
              <a:defRPr lang="en-US" sz="14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t>Overview</a:t>
            </a:r>
          </a:p>
        </p:txBody>
      </p:sp>
    </p:spTree>
    <p:extLst>
      <p:ext uri="{BB962C8B-B14F-4D97-AF65-F5344CB8AC3E}">
        <p14:creationId xmlns:p14="http://schemas.microsoft.com/office/powerpoint/2010/main" val="3123129040"/>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Count All Users</a:t>
            </a:r>
            <a:endParaRPr lang="en-US" dirty="0" smtClean="0"/>
          </a:p>
        </p:txBody>
      </p:sp>
      <p:sp>
        <p:nvSpPr>
          <p:cNvPr id="4" name="Rectangle 3"/>
          <p:cNvSpPr>
            <a:spLocks noGrp="1" noChangeArrowheads="1"/>
          </p:cNvSpPr>
          <p:nvPr>
            <p:ph idx="1"/>
          </p:nvPr>
        </p:nvSpPr>
        <p:spPr>
          <a:xfrm>
            <a:off x="457200" y="1219200"/>
            <a:ext cx="11252200" cy="5029200"/>
          </a:xfrm>
        </p:spPr>
        <p:txBody>
          <a:bodyPr>
            <a:normAutofit/>
          </a:bodyPr>
          <a:lstStyle/>
          <a:p>
            <a:r>
              <a:rPr lang="en-US" sz="2200" dirty="0"/>
              <a:t>Resource Count </a:t>
            </a:r>
            <a:r>
              <a:rPr lang="en-US" sz="2200" dirty="0" smtClean="0"/>
              <a:t>All Users </a:t>
            </a:r>
            <a:r>
              <a:rPr lang="en-US" sz="2200" dirty="0"/>
              <a:t>- count all </a:t>
            </a:r>
            <a:r>
              <a:rPr lang="en-US" sz="2200" dirty="0" smtClean="0"/>
              <a:t>executed resources over </a:t>
            </a:r>
            <a:r>
              <a:rPr lang="en-US" sz="2200" dirty="0"/>
              <a:t>a period of </a:t>
            </a:r>
            <a:r>
              <a:rPr lang="en-US" sz="2200" dirty="0" smtClean="0"/>
              <a:t>time grouped by executing user</a:t>
            </a:r>
          </a:p>
          <a:p>
            <a:pPr lvl="1" indent="-182563">
              <a:spcBef>
                <a:spcPts val="600"/>
              </a:spcBef>
            </a:pPr>
            <a:r>
              <a:rPr lang="en-US" sz="1700" b="1" dirty="0" smtClean="0"/>
              <a:t>vCountAllUsers_1MON</a:t>
            </a:r>
            <a:r>
              <a:rPr lang="en-US" sz="1700" dirty="0" smtClean="0"/>
              <a:t> </a:t>
            </a:r>
            <a:r>
              <a:rPr lang="en-US" sz="1700" dirty="0"/>
              <a:t>– count all resources over a 1 month sliding window</a:t>
            </a:r>
          </a:p>
          <a:p>
            <a:pPr lvl="1" indent="-182563">
              <a:spcBef>
                <a:spcPts val="600"/>
              </a:spcBef>
            </a:pPr>
            <a:r>
              <a:rPr lang="en-US" sz="1700" b="1" dirty="0" smtClean="0"/>
              <a:t>vCountAllUsers_1MON_Published</a:t>
            </a:r>
            <a:r>
              <a:rPr lang="en-US" sz="1700" dirty="0" smtClean="0"/>
              <a:t> </a:t>
            </a:r>
            <a:r>
              <a:rPr lang="en-US" sz="1700" dirty="0"/>
              <a:t>– count all published resources only over a 1 month sliding window</a:t>
            </a:r>
          </a:p>
          <a:p>
            <a:pPr lvl="1" indent="-182563">
              <a:spcBef>
                <a:spcPts val="600"/>
              </a:spcBef>
            </a:pPr>
            <a:r>
              <a:rPr lang="en-US" sz="1700" b="1" dirty="0" smtClean="0"/>
              <a:t>vCountAllUsers_3MON</a:t>
            </a:r>
            <a:r>
              <a:rPr lang="en-US" sz="1700" dirty="0" smtClean="0"/>
              <a:t> </a:t>
            </a:r>
            <a:r>
              <a:rPr lang="en-US" sz="1700" dirty="0"/>
              <a:t>– count all resources over a 3 month sliding window</a:t>
            </a:r>
          </a:p>
          <a:p>
            <a:pPr lvl="1" indent="-182563">
              <a:spcBef>
                <a:spcPts val="600"/>
              </a:spcBef>
            </a:pPr>
            <a:r>
              <a:rPr lang="en-US" sz="1700" b="1" dirty="0" smtClean="0"/>
              <a:t>vCountAllUsers_3MON_Published</a:t>
            </a:r>
            <a:r>
              <a:rPr lang="en-US" sz="1700" dirty="0" smtClean="0"/>
              <a:t> </a:t>
            </a:r>
            <a:r>
              <a:rPr lang="en-US" sz="1700" dirty="0"/>
              <a:t>– count all published resources only over a 3 month sliding window</a:t>
            </a:r>
          </a:p>
          <a:p>
            <a:pPr lvl="1" indent="-182563">
              <a:spcBef>
                <a:spcPts val="600"/>
              </a:spcBef>
            </a:pPr>
            <a:r>
              <a:rPr lang="en-US" sz="1700" b="1" dirty="0" smtClean="0"/>
              <a:t>vCountAllUsers_6MON</a:t>
            </a:r>
            <a:r>
              <a:rPr lang="en-US" sz="1700" dirty="0" smtClean="0"/>
              <a:t> </a:t>
            </a:r>
            <a:r>
              <a:rPr lang="en-US" sz="1700" dirty="0"/>
              <a:t>– count all resources over a 6 month sliding window</a:t>
            </a:r>
          </a:p>
          <a:p>
            <a:pPr lvl="1" indent="-182563">
              <a:spcBef>
                <a:spcPts val="600"/>
              </a:spcBef>
            </a:pPr>
            <a:r>
              <a:rPr lang="en-US" sz="1700" b="1" dirty="0" smtClean="0"/>
              <a:t>vCountAllUsers_6MON_Published</a:t>
            </a:r>
            <a:r>
              <a:rPr lang="en-US" sz="1700" dirty="0" smtClean="0"/>
              <a:t> </a:t>
            </a:r>
            <a:r>
              <a:rPr lang="en-US" sz="1700" dirty="0"/>
              <a:t>– count all published resources only over a 6 month sliding window</a:t>
            </a:r>
          </a:p>
          <a:p>
            <a:pPr lvl="1" indent="-182563">
              <a:spcBef>
                <a:spcPts val="600"/>
              </a:spcBef>
            </a:pPr>
            <a:r>
              <a:rPr lang="en-US" sz="1700" b="1" dirty="0" smtClean="0"/>
              <a:t>vCountAllUsers_1YR</a:t>
            </a:r>
            <a:r>
              <a:rPr lang="en-US" sz="1700" dirty="0" smtClean="0"/>
              <a:t> </a:t>
            </a:r>
            <a:r>
              <a:rPr lang="en-US" sz="1700" dirty="0"/>
              <a:t>– count all resources over a 1 year sliding window</a:t>
            </a:r>
          </a:p>
          <a:p>
            <a:pPr lvl="1" indent="-182563">
              <a:spcBef>
                <a:spcPts val="600"/>
              </a:spcBef>
            </a:pPr>
            <a:r>
              <a:rPr lang="en-US" sz="1700" b="1" dirty="0" smtClean="0"/>
              <a:t>vCountAllUsers_1YR_Published</a:t>
            </a:r>
            <a:r>
              <a:rPr lang="en-US" sz="1700" dirty="0" smtClean="0"/>
              <a:t> </a:t>
            </a:r>
            <a:r>
              <a:rPr lang="en-US" sz="1700" dirty="0"/>
              <a:t>– count all published resources only over a 1 year sliding window</a:t>
            </a:r>
          </a:p>
          <a:p>
            <a:pPr lvl="1" indent="-182563">
              <a:spcBef>
                <a:spcPts val="600"/>
              </a:spcBef>
            </a:pPr>
            <a:r>
              <a:rPr lang="en-US" sz="1700" b="1" dirty="0" err="1" smtClean="0"/>
              <a:t>getCountAllUsersByDateRange</a:t>
            </a:r>
            <a:r>
              <a:rPr lang="en-US" sz="1700" dirty="0" smtClean="0"/>
              <a:t>(</a:t>
            </a:r>
            <a:r>
              <a:rPr lang="en-US" sz="1700" dirty="0" err="1" smtClean="0"/>
              <a:t>fromDate</a:t>
            </a:r>
            <a:r>
              <a:rPr lang="en-US" sz="1700" dirty="0"/>
              <a:t>, </a:t>
            </a:r>
            <a:r>
              <a:rPr lang="en-US" sz="1700" dirty="0" err="1"/>
              <a:t>toDate</a:t>
            </a:r>
            <a:r>
              <a:rPr lang="en-US" sz="1700" dirty="0"/>
              <a:t>, </a:t>
            </a:r>
            <a:r>
              <a:rPr lang="en-US" sz="1700" dirty="0" err="1"/>
              <a:t>nameFilter</a:t>
            </a:r>
            <a:r>
              <a:rPr lang="en-US" sz="1700" dirty="0"/>
              <a:t>, </a:t>
            </a:r>
            <a:r>
              <a:rPr lang="en-US" sz="1700" dirty="0" err="1"/>
              <a:t>excludeNameFilter</a:t>
            </a:r>
            <a:r>
              <a:rPr lang="en-US" sz="1700" dirty="0" smtClean="0"/>
              <a:t>) </a:t>
            </a:r>
          </a:p>
          <a:p>
            <a:pPr lvl="2" indent="-182563">
              <a:spcBef>
                <a:spcPts val="600"/>
              </a:spcBef>
            </a:pPr>
            <a:r>
              <a:rPr lang="en-US" sz="1700" dirty="0" smtClean="0"/>
              <a:t>This procedure provides the basis for the above views</a:t>
            </a:r>
            <a:r>
              <a:rPr lang="en-US" sz="1700" dirty="0"/>
              <a:t>. This procedure is used to group and count the user id, resources name, type and </a:t>
            </a:r>
            <a:r>
              <a:rPr lang="en-US" sz="1700" dirty="0" smtClean="0"/>
              <a:t>domain.  This </a:t>
            </a:r>
            <a:r>
              <a:rPr lang="en-US" sz="1700" dirty="0"/>
              <a:t>shows a count across a time period for all users and resources.  Since the ordering is </a:t>
            </a:r>
            <a:r>
              <a:rPr lang="en-US" sz="1700" dirty="0" smtClean="0"/>
              <a:t>by count </a:t>
            </a:r>
            <a:r>
              <a:rPr lang="en-US" sz="1700" dirty="0"/>
              <a:t>and then user id it is easy to see the highest usage of a resource for a given user</a:t>
            </a:r>
            <a:r>
              <a:rPr lang="en-US" sz="1700" dirty="0" smtClean="0"/>
              <a:t>.</a:t>
            </a:r>
            <a:endParaRPr lang="en-US" sz="1700"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7250482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Count By Date</a:t>
            </a:r>
            <a:endParaRPr lang="en-US" dirty="0" smtClean="0"/>
          </a:p>
        </p:txBody>
      </p:sp>
      <p:sp>
        <p:nvSpPr>
          <p:cNvPr id="6" name="Rectangle 5"/>
          <p:cNvSpPr/>
          <p:nvPr/>
        </p:nvSpPr>
        <p:spPr>
          <a:xfrm>
            <a:off x="490048" y="1143021"/>
            <a:ext cx="11356356" cy="4416593"/>
          </a:xfrm>
          <a:prstGeom prst="rect">
            <a:avLst/>
          </a:prstGeom>
        </p:spPr>
        <p:txBody>
          <a:bodyPr wrap="square">
            <a:spAutoFit/>
          </a:bodyPr>
          <a:lstStyle/>
          <a:p>
            <a:r>
              <a:rPr lang="en-US" sz="2200" dirty="0">
                <a:solidFill>
                  <a:srgbClr val="FFFFFF"/>
                </a:solidFill>
              </a:rPr>
              <a:t>Resource Count By Date - count all resources for a user over a period of time grouped by execution date</a:t>
            </a:r>
          </a:p>
          <a:p>
            <a:pPr lvl="1" indent="-182563">
              <a:spcBef>
                <a:spcPts val="600"/>
              </a:spcBef>
            </a:pPr>
            <a:r>
              <a:rPr lang="en-US" sz="1700" b="1" dirty="0">
                <a:solidFill>
                  <a:srgbClr val="FFFFFF"/>
                </a:solidFill>
              </a:rPr>
              <a:t>vCountDate_1MON</a:t>
            </a:r>
            <a:r>
              <a:rPr lang="en-US" sz="1700" dirty="0">
                <a:solidFill>
                  <a:srgbClr val="FFFFFF"/>
                </a:solidFill>
              </a:rPr>
              <a:t> – count all resources over a 1 month sliding window</a:t>
            </a:r>
          </a:p>
          <a:p>
            <a:pPr lvl="1" indent="-182563">
              <a:spcBef>
                <a:spcPts val="600"/>
              </a:spcBef>
            </a:pPr>
            <a:r>
              <a:rPr lang="en-US" sz="1700" b="1" dirty="0">
                <a:solidFill>
                  <a:srgbClr val="FFFFFF"/>
                </a:solidFill>
              </a:rPr>
              <a:t>vCountDate_1MON_Published</a:t>
            </a:r>
            <a:r>
              <a:rPr lang="en-US" sz="1700" dirty="0">
                <a:solidFill>
                  <a:srgbClr val="FFFFFF"/>
                </a:solidFill>
              </a:rPr>
              <a:t> – count all published resources only over a 1 month sliding window</a:t>
            </a:r>
          </a:p>
          <a:p>
            <a:pPr lvl="1" indent="-182563">
              <a:spcBef>
                <a:spcPts val="600"/>
              </a:spcBef>
            </a:pPr>
            <a:r>
              <a:rPr lang="en-US" sz="1700" b="1" dirty="0">
                <a:solidFill>
                  <a:srgbClr val="FFFFFF"/>
                </a:solidFill>
              </a:rPr>
              <a:t>vCountDate_3MON</a:t>
            </a:r>
            <a:r>
              <a:rPr lang="en-US" sz="1700" dirty="0">
                <a:solidFill>
                  <a:srgbClr val="FFFFFF"/>
                </a:solidFill>
              </a:rPr>
              <a:t> – count all resources over a 3 month sliding window</a:t>
            </a:r>
          </a:p>
          <a:p>
            <a:pPr lvl="1" indent="-182563">
              <a:spcBef>
                <a:spcPts val="600"/>
              </a:spcBef>
            </a:pPr>
            <a:r>
              <a:rPr lang="en-US" sz="1700" b="1" dirty="0">
                <a:solidFill>
                  <a:srgbClr val="FFFFFF"/>
                </a:solidFill>
              </a:rPr>
              <a:t>vCountDate_3MON_Published</a:t>
            </a:r>
            <a:r>
              <a:rPr lang="en-US" sz="1700" dirty="0">
                <a:solidFill>
                  <a:srgbClr val="FFFFFF"/>
                </a:solidFill>
              </a:rPr>
              <a:t> – count all published resources only over a 3 month sliding window</a:t>
            </a:r>
          </a:p>
          <a:p>
            <a:pPr lvl="1" indent="-182563">
              <a:spcBef>
                <a:spcPts val="600"/>
              </a:spcBef>
            </a:pPr>
            <a:r>
              <a:rPr lang="en-US" sz="1700" b="1" dirty="0">
                <a:solidFill>
                  <a:srgbClr val="FFFFFF"/>
                </a:solidFill>
              </a:rPr>
              <a:t>vCountDate_6MON</a:t>
            </a:r>
            <a:r>
              <a:rPr lang="en-US" sz="1700" dirty="0">
                <a:solidFill>
                  <a:srgbClr val="FFFFFF"/>
                </a:solidFill>
              </a:rPr>
              <a:t> – count all resources over a 6 month sliding window</a:t>
            </a:r>
          </a:p>
          <a:p>
            <a:pPr lvl="1" indent="-182563">
              <a:spcBef>
                <a:spcPts val="600"/>
              </a:spcBef>
            </a:pPr>
            <a:r>
              <a:rPr lang="en-US" sz="1700" b="1" dirty="0">
                <a:solidFill>
                  <a:srgbClr val="FFFFFF"/>
                </a:solidFill>
              </a:rPr>
              <a:t>vCountDate_6MON_Published</a:t>
            </a:r>
            <a:r>
              <a:rPr lang="en-US" sz="1700" dirty="0">
                <a:solidFill>
                  <a:srgbClr val="FFFFFF"/>
                </a:solidFill>
              </a:rPr>
              <a:t> – count all published resources only over a 6 month sliding window</a:t>
            </a:r>
          </a:p>
          <a:p>
            <a:pPr lvl="1" indent="-182563">
              <a:spcBef>
                <a:spcPts val="600"/>
              </a:spcBef>
            </a:pPr>
            <a:r>
              <a:rPr lang="en-US" sz="1700" b="1" dirty="0">
                <a:solidFill>
                  <a:srgbClr val="FFFFFF"/>
                </a:solidFill>
              </a:rPr>
              <a:t>vCountDate_1YR</a:t>
            </a:r>
            <a:r>
              <a:rPr lang="en-US" sz="1700" dirty="0">
                <a:solidFill>
                  <a:srgbClr val="FFFFFF"/>
                </a:solidFill>
              </a:rPr>
              <a:t> – count all resources over a 1 year sliding window</a:t>
            </a:r>
          </a:p>
          <a:p>
            <a:pPr lvl="1" indent="-182563">
              <a:spcBef>
                <a:spcPts val="600"/>
              </a:spcBef>
            </a:pPr>
            <a:r>
              <a:rPr lang="en-US" sz="1700" b="1" dirty="0">
                <a:solidFill>
                  <a:srgbClr val="FFFFFF"/>
                </a:solidFill>
              </a:rPr>
              <a:t>vCountDate_1YR_Published</a:t>
            </a:r>
            <a:r>
              <a:rPr lang="en-US" sz="1700" dirty="0">
                <a:solidFill>
                  <a:srgbClr val="FFFFFF"/>
                </a:solidFill>
              </a:rPr>
              <a:t> – count all published resources only over a 1 year sliding window</a:t>
            </a:r>
          </a:p>
          <a:p>
            <a:pPr lvl="1" indent="-182563">
              <a:spcBef>
                <a:spcPts val="600"/>
              </a:spcBef>
            </a:pPr>
            <a:r>
              <a:rPr lang="en-US" sz="1700" b="1" dirty="0" err="1">
                <a:solidFill>
                  <a:srgbClr val="FFFFFF"/>
                </a:solidFill>
              </a:rPr>
              <a:t>getCountDateByDateRange</a:t>
            </a:r>
            <a:r>
              <a:rPr lang="en-US" sz="1700" dirty="0">
                <a:solidFill>
                  <a:srgbClr val="FFFFFF"/>
                </a:solidFill>
              </a:rPr>
              <a:t>(</a:t>
            </a:r>
            <a:r>
              <a:rPr lang="en-US" sz="1700" dirty="0" err="1">
                <a:solidFill>
                  <a:srgbClr val="FFFFFF"/>
                </a:solidFill>
              </a:rPr>
              <a:t>fromDate</a:t>
            </a:r>
            <a:r>
              <a:rPr lang="en-US" sz="1700" dirty="0">
                <a:solidFill>
                  <a:srgbClr val="FFFFFF"/>
                </a:solidFill>
              </a:rPr>
              <a:t>, </a:t>
            </a:r>
            <a:r>
              <a:rPr lang="en-US" sz="1700" dirty="0" err="1">
                <a:solidFill>
                  <a:srgbClr val="FFFFFF"/>
                </a:solidFill>
              </a:rPr>
              <a:t>toDate</a:t>
            </a:r>
            <a:r>
              <a:rPr lang="en-US" sz="1700" dirty="0">
                <a:solidFill>
                  <a:srgbClr val="FFFFFF"/>
                </a:solidFill>
              </a:rPr>
              <a:t>, </a:t>
            </a:r>
            <a:r>
              <a:rPr lang="en-US" sz="1700" dirty="0" err="1">
                <a:solidFill>
                  <a:srgbClr val="FFFFFF"/>
                </a:solidFill>
              </a:rPr>
              <a:t>nameFilter</a:t>
            </a:r>
            <a:r>
              <a:rPr lang="en-US" sz="1700" dirty="0">
                <a:solidFill>
                  <a:srgbClr val="FFFFFF"/>
                </a:solidFill>
              </a:rPr>
              <a:t>, </a:t>
            </a:r>
            <a:r>
              <a:rPr lang="en-US" sz="1700" dirty="0" err="1">
                <a:solidFill>
                  <a:srgbClr val="FFFFFF"/>
                </a:solidFill>
              </a:rPr>
              <a:t>excludeNameFilter</a:t>
            </a:r>
            <a:r>
              <a:rPr lang="en-US" sz="1700" dirty="0">
                <a:solidFill>
                  <a:srgbClr val="FFFFFF"/>
                </a:solidFill>
              </a:rPr>
              <a:t>)</a:t>
            </a:r>
          </a:p>
          <a:p>
            <a:pPr lvl="2" indent="-182563">
              <a:spcBef>
                <a:spcPts val="600"/>
              </a:spcBef>
            </a:pPr>
            <a:r>
              <a:rPr lang="en-US" sz="1700" dirty="0">
                <a:solidFill>
                  <a:srgbClr val="FFFFFF"/>
                </a:solidFill>
              </a:rPr>
              <a:t>This procedure provides the basis for the above views. This procedure is used to group and count the resources by date </a:t>
            </a:r>
            <a:r>
              <a:rPr lang="en-US" sz="1700" dirty="0" err="1">
                <a:solidFill>
                  <a:srgbClr val="FFFFFF"/>
                </a:solidFill>
              </a:rPr>
              <a:t>desc</a:t>
            </a:r>
            <a:r>
              <a:rPr lang="en-US" sz="1700" dirty="0">
                <a:solidFill>
                  <a:srgbClr val="FFFFFF"/>
                </a:solidFill>
              </a:rPr>
              <a:t>, name </a:t>
            </a:r>
            <a:r>
              <a:rPr lang="en-US" sz="1700" dirty="0" err="1">
                <a:solidFill>
                  <a:srgbClr val="FFFFFF"/>
                </a:solidFill>
              </a:rPr>
              <a:t>desc</a:t>
            </a:r>
            <a:r>
              <a:rPr lang="en-US" sz="1700" dirty="0">
                <a:solidFill>
                  <a:srgbClr val="FFFFFF"/>
                </a:solidFill>
              </a:rPr>
              <a:t> and count </a:t>
            </a:r>
            <a:r>
              <a:rPr lang="en-US" sz="1700" dirty="0" err="1">
                <a:solidFill>
                  <a:srgbClr val="FFFFFF"/>
                </a:solidFill>
              </a:rPr>
              <a:t>desc</a:t>
            </a:r>
            <a:r>
              <a:rPr lang="en-US" sz="1700" dirty="0">
                <a:solidFill>
                  <a:srgbClr val="FFFFFF"/>
                </a:solidFill>
              </a:rPr>
              <a:t>.  This shows the detail resources across dates.</a:t>
            </a:r>
          </a:p>
        </p:txBody>
      </p:sp>
      <p:sp>
        <p:nvSpPr>
          <p:cNvPr id="2" name="TextBox 1"/>
          <p:cNvSpPr txBox="1"/>
          <p:nvPr/>
        </p:nvSpPr>
        <p:spPr>
          <a:xfrm>
            <a:off x="1161056" y="1397000"/>
            <a:ext cx="184666" cy="384721"/>
          </a:xfrm>
          <a:prstGeom prst="rect">
            <a:avLst/>
          </a:prstGeom>
          <a:noFill/>
        </p:spPr>
        <p:txBody>
          <a:bodyPr wrap="none" rtlCol="0">
            <a:spAutoFit/>
          </a:bodyPr>
          <a:lstStyle/>
          <a:p>
            <a:endParaRPr lang="en-US"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285223017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Not Used</a:t>
            </a:r>
            <a:endParaRPr lang="en-US" dirty="0" smtClean="0"/>
          </a:p>
        </p:txBody>
      </p:sp>
      <p:sp>
        <p:nvSpPr>
          <p:cNvPr id="4" name="Rectangle 3"/>
          <p:cNvSpPr>
            <a:spLocks noGrp="1" noChangeArrowheads="1"/>
          </p:cNvSpPr>
          <p:nvPr>
            <p:ph idx="1"/>
          </p:nvPr>
        </p:nvSpPr>
        <p:spPr>
          <a:xfrm>
            <a:off x="457200" y="1219200"/>
            <a:ext cx="11098940" cy="4724400"/>
          </a:xfrm>
        </p:spPr>
        <p:txBody>
          <a:bodyPr>
            <a:normAutofit/>
          </a:bodyPr>
          <a:lstStyle/>
          <a:p>
            <a:r>
              <a:rPr lang="en-US" sz="2400" dirty="0" smtClean="0"/>
              <a:t>Not Used – determine what published resources are not being used.</a:t>
            </a:r>
          </a:p>
          <a:p>
            <a:pPr lvl="1" indent="-182563">
              <a:spcBef>
                <a:spcPts val="600"/>
              </a:spcBef>
            </a:pPr>
            <a:r>
              <a:rPr lang="en-US" sz="1600" b="1" dirty="0" smtClean="0"/>
              <a:t>vResourcesNotUsed_1YR_Published </a:t>
            </a:r>
            <a:r>
              <a:rPr lang="en-US" sz="1600" dirty="0"/>
              <a:t>– count all published </a:t>
            </a:r>
            <a:r>
              <a:rPr lang="en-US" sz="1600" dirty="0" smtClean="0"/>
              <a:t>resources that have not been accessed over </a:t>
            </a:r>
            <a:r>
              <a:rPr lang="en-US" sz="1600" dirty="0"/>
              <a:t>a 1 year sliding </a:t>
            </a:r>
            <a:r>
              <a:rPr lang="en-US" sz="1600" dirty="0" smtClean="0"/>
              <a:t>window</a:t>
            </a:r>
          </a:p>
          <a:p>
            <a:pPr lvl="1" indent="-182563">
              <a:spcBef>
                <a:spcPts val="600"/>
              </a:spcBef>
            </a:pPr>
            <a:r>
              <a:rPr lang="en-US" sz="1600" b="1" dirty="0" err="1" smtClean="0"/>
              <a:t>getResourcesNotUsedByDateRange</a:t>
            </a:r>
            <a:r>
              <a:rPr lang="en-US" sz="1600" dirty="0" smtClean="0"/>
              <a:t>(</a:t>
            </a:r>
            <a:r>
              <a:rPr lang="en-US" sz="1600" dirty="0" err="1" smtClean="0"/>
              <a:t>fromDate</a:t>
            </a:r>
            <a:r>
              <a:rPr lang="en-US" sz="1600" dirty="0"/>
              <a:t>, </a:t>
            </a:r>
            <a:r>
              <a:rPr lang="en-US" sz="1600" dirty="0" err="1"/>
              <a:t>toDate</a:t>
            </a:r>
            <a:r>
              <a:rPr lang="en-US" sz="1600" dirty="0"/>
              <a:t>, </a:t>
            </a:r>
            <a:r>
              <a:rPr lang="en-US" sz="1600" dirty="0" err="1"/>
              <a:t>nameFilter</a:t>
            </a:r>
            <a:r>
              <a:rPr lang="en-US" sz="1600" dirty="0"/>
              <a:t>, </a:t>
            </a:r>
            <a:r>
              <a:rPr lang="en-US" sz="1600" dirty="0" err="1"/>
              <a:t>excludeNameFilter</a:t>
            </a:r>
            <a:r>
              <a:rPr lang="en-US" sz="1600" dirty="0" smtClean="0"/>
              <a:t>) </a:t>
            </a:r>
          </a:p>
          <a:p>
            <a:pPr lvl="2" indent="-182563">
              <a:spcBef>
                <a:spcPts val="600"/>
              </a:spcBef>
            </a:pPr>
            <a:r>
              <a:rPr lang="en-US" dirty="0"/>
              <a:t>This procedure is used determine what published resources are not being used.  It collects all of the published </a:t>
            </a:r>
            <a:r>
              <a:rPr lang="en-US" dirty="0" smtClean="0"/>
              <a:t>resources and </a:t>
            </a:r>
            <a:r>
              <a:rPr lang="en-US" dirty="0"/>
              <a:t>compares that list to resources found in the log.  The list of </a:t>
            </a:r>
            <a:r>
              <a:rPr lang="en-US" dirty="0" smtClean="0"/>
              <a:t>resources </a:t>
            </a:r>
            <a:r>
              <a:rPr lang="en-US" dirty="0"/>
              <a:t>that are not found in the log are also assumed to be "Not Used</a:t>
            </a:r>
            <a:r>
              <a:rPr lang="en-US" dirty="0" smtClean="0"/>
              <a:t>".</a:t>
            </a:r>
            <a:endParaRPr lang="en-US"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360287300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Resource Usage – Trend Count</a:t>
            </a:r>
            <a:endParaRPr lang="en-US" dirty="0" smtClean="0"/>
          </a:p>
        </p:txBody>
      </p:sp>
      <p:sp>
        <p:nvSpPr>
          <p:cNvPr id="17410" name="Rectangle 3"/>
          <p:cNvSpPr>
            <a:spLocks noGrp="1" noChangeArrowheads="1"/>
          </p:cNvSpPr>
          <p:nvPr>
            <p:ph idx="1"/>
          </p:nvPr>
        </p:nvSpPr>
        <p:spPr/>
        <p:txBody>
          <a:bodyPr/>
          <a:lstStyle/>
          <a:p>
            <a:r>
              <a:rPr lang="en-US" sz="2200" dirty="0"/>
              <a:t>Resource Trend Count – show a trend of usage for a resource over time.</a:t>
            </a:r>
          </a:p>
          <a:p>
            <a:pPr lvl="1" indent="-182563">
              <a:spcBef>
                <a:spcPts val="600"/>
              </a:spcBef>
            </a:pPr>
            <a:r>
              <a:rPr lang="en-US" sz="1700" b="1" dirty="0"/>
              <a:t>vTrendCount_1MON</a:t>
            </a:r>
            <a:r>
              <a:rPr lang="en-US" sz="1700" dirty="0"/>
              <a:t> – count all resources over a 1 month sliding window</a:t>
            </a:r>
          </a:p>
          <a:p>
            <a:pPr lvl="1" indent="-182563">
              <a:spcBef>
                <a:spcPts val="600"/>
              </a:spcBef>
            </a:pPr>
            <a:r>
              <a:rPr lang="en-US" sz="1700" b="1" dirty="0"/>
              <a:t>vTrendCount_1MON_Published</a:t>
            </a:r>
            <a:r>
              <a:rPr lang="en-US" sz="1700" dirty="0"/>
              <a:t> – count all published resources only over a 1 month sliding window</a:t>
            </a:r>
          </a:p>
          <a:p>
            <a:pPr lvl="1" indent="-182563">
              <a:spcBef>
                <a:spcPts val="600"/>
              </a:spcBef>
            </a:pPr>
            <a:r>
              <a:rPr lang="en-US" sz="1700" b="1" dirty="0"/>
              <a:t>vTrendCount_3MON</a:t>
            </a:r>
            <a:r>
              <a:rPr lang="en-US" sz="1700" dirty="0"/>
              <a:t> – count all resources over a 3 month sliding window</a:t>
            </a:r>
          </a:p>
          <a:p>
            <a:pPr lvl="1" indent="-182563">
              <a:spcBef>
                <a:spcPts val="600"/>
              </a:spcBef>
            </a:pPr>
            <a:r>
              <a:rPr lang="en-US" sz="1700" b="1" dirty="0"/>
              <a:t>vTrendCount_3MON_Published</a:t>
            </a:r>
            <a:r>
              <a:rPr lang="en-US" sz="1700" dirty="0"/>
              <a:t> – count all published resources only over a 3 month sliding window</a:t>
            </a:r>
          </a:p>
          <a:p>
            <a:pPr lvl="1" indent="-182563">
              <a:spcBef>
                <a:spcPts val="600"/>
              </a:spcBef>
            </a:pPr>
            <a:r>
              <a:rPr lang="en-US" sz="1700" b="1" dirty="0"/>
              <a:t>vTrendCount_6MON</a:t>
            </a:r>
            <a:r>
              <a:rPr lang="en-US" sz="1700" dirty="0"/>
              <a:t> – count all resources over a 6 month sliding window</a:t>
            </a:r>
          </a:p>
          <a:p>
            <a:pPr lvl="1" indent="-182563">
              <a:spcBef>
                <a:spcPts val="600"/>
              </a:spcBef>
            </a:pPr>
            <a:r>
              <a:rPr lang="en-US" sz="1700" b="1" dirty="0"/>
              <a:t>vTrendCount_6MON_Published</a:t>
            </a:r>
            <a:r>
              <a:rPr lang="en-US" sz="1700" dirty="0"/>
              <a:t> – count all published resources only over a 6 month sliding window</a:t>
            </a:r>
          </a:p>
          <a:p>
            <a:pPr lvl="1" indent="-182563">
              <a:spcBef>
                <a:spcPts val="600"/>
              </a:spcBef>
            </a:pPr>
            <a:r>
              <a:rPr lang="en-US" sz="1700" b="1" dirty="0"/>
              <a:t>vTrendCount_1YR </a:t>
            </a:r>
            <a:r>
              <a:rPr lang="en-US" sz="1700" dirty="0"/>
              <a:t>– count all resources over a 1 year sliding window</a:t>
            </a:r>
          </a:p>
          <a:p>
            <a:pPr lvl="1" indent="-182563">
              <a:spcBef>
                <a:spcPts val="600"/>
              </a:spcBef>
            </a:pPr>
            <a:r>
              <a:rPr lang="en-US" sz="1700" b="1" dirty="0"/>
              <a:t>vTrendCount_1YR_Published</a:t>
            </a:r>
            <a:r>
              <a:rPr lang="en-US" sz="1700" dirty="0"/>
              <a:t> – count all published resources only over a 1 year sliding window</a:t>
            </a:r>
          </a:p>
          <a:p>
            <a:pPr lvl="1" indent="-182563">
              <a:spcBef>
                <a:spcPts val="600"/>
              </a:spcBef>
            </a:pPr>
            <a:r>
              <a:rPr lang="en-US" sz="1700" b="1" dirty="0" err="1"/>
              <a:t>getTrendByDateRange</a:t>
            </a:r>
            <a:r>
              <a:rPr lang="en-US" sz="1700" dirty="0"/>
              <a:t>(</a:t>
            </a:r>
            <a:r>
              <a:rPr lang="en-US" sz="1700" dirty="0" err="1"/>
              <a:t>fromDate</a:t>
            </a:r>
            <a:r>
              <a:rPr lang="en-US" sz="1700" dirty="0"/>
              <a:t>, </a:t>
            </a:r>
            <a:r>
              <a:rPr lang="en-US" sz="1700" dirty="0" err="1"/>
              <a:t>toDate</a:t>
            </a:r>
            <a:r>
              <a:rPr lang="en-US" sz="1700" dirty="0"/>
              <a:t>, </a:t>
            </a:r>
            <a:r>
              <a:rPr lang="en-US" sz="1700" dirty="0" err="1"/>
              <a:t>nameFilter</a:t>
            </a:r>
            <a:r>
              <a:rPr lang="en-US" sz="1700" dirty="0"/>
              <a:t>, </a:t>
            </a:r>
            <a:r>
              <a:rPr lang="en-US" sz="1700" dirty="0" err="1"/>
              <a:t>excludeNameFilter</a:t>
            </a:r>
            <a:r>
              <a:rPr lang="en-US" sz="1700" dirty="0"/>
              <a:t>)</a:t>
            </a:r>
          </a:p>
          <a:p>
            <a:pPr lvl="2" indent="-182563">
              <a:spcBef>
                <a:spcPts val="600"/>
              </a:spcBef>
            </a:pPr>
            <a:r>
              <a:rPr lang="en-US" sz="1700" dirty="0"/>
              <a:t>This procedure provides the base for the above views.  This procedure is used to group and count the resources by name </a:t>
            </a:r>
            <a:r>
              <a:rPr lang="en-US" sz="1700" dirty="0" err="1"/>
              <a:t>desc</a:t>
            </a:r>
            <a:r>
              <a:rPr lang="en-US" sz="1700" dirty="0"/>
              <a:t>, date </a:t>
            </a:r>
            <a:r>
              <a:rPr lang="en-US" sz="1700" dirty="0" err="1"/>
              <a:t>desc</a:t>
            </a:r>
            <a:r>
              <a:rPr lang="en-US" sz="1700" dirty="0"/>
              <a:t> and count </a:t>
            </a:r>
            <a:r>
              <a:rPr lang="en-US" sz="1700" dirty="0" err="1"/>
              <a:t>desc</a:t>
            </a:r>
            <a:r>
              <a:rPr lang="en-US" sz="1700" dirty="0"/>
              <a:t>. This shows the trend of usage for a resource across a period of time. Since the grouping is by resource name first followed by date, it is easy to see the trending of usage for a given resource.</a:t>
            </a:r>
          </a:p>
        </p:txBody>
      </p:sp>
    </p:spTree>
    <p:extLst>
      <p:ext uri="{BB962C8B-B14F-4D97-AF65-F5344CB8AC3E}">
        <p14:creationId xmlns:p14="http://schemas.microsoft.com/office/powerpoint/2010/main" val="294929316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Cache Monitor</a:t>
            </a:r>
            <a:endParaRPr lang="en-US" dirty="0" smtClean="0"/>
          </a:p>
        </p:txBody>
      </p:sp>
      <p:sp>
        <p:nvSpPr>
          <p:cNvPr id="17410" name="Rectangle 3"/>
          <p:cNvSpPr>
            <a:spLocks noGrp="1" noChangeArrowheads="1"/>
          </p:cNvSpPr>
          <p:nvPr>
            <p:ph idx="1"/>
          </p:nvPr>
        </p:nvSpPr>
        <p:spPr/>
        <p:txBody>
          <a:bodyPr/>
          <a:lstStyle/>
          <a:p>
            <a:r>
              <a:rPr lang="en-US" dirty="0"/>
              <a:t>Cache Usage – Monitor cache status.</a:t>
            </a:r>
          </a:p>
          <a:p>
            <a:pPr lvl="1" indent="-182563">
              <a:spcBef>
                <a:spcPts val="600"/>
              </a:spcBef>
            </a:pPr>
            <a:r>
              <a:rPr lang="en-US" sz="1600" b="1" dirty="0" err="1"/>
              <a:t>vCacheActive</a:t>
            </a:r>
            <a:r>
              <a:rPr lang="en-US" sz="1600" dirty="0"/>
              <a:t> - This procedure is used return a list of all the active caches in CIS no matter if the cache is up or down or has a </a:t>
            </a:r>
            <a:r>
              <a:rPr lang="en-US" sz="1600" dirty="0" err="1"/>
              <a:t>confiuration</a:t>
            </a:r>
            <a:r>
              <a:rPr lang="en-US" sz="1600" dirty="0"/>
              <a:t> error.</a:t>
            </a:r>
          </a:p>
          <a:p>
            <a:pPr lvl="1" indent="-182563">
              <a:spcBef>
                <a:spcPts val="600"/>
              </a:spcBef>
            </a:pPr>
            <a:r>
              <a:rPr lang="en-US" sz="1600" b="1" dirty="0" err="1"/>
              <a:t>vCacheDisabled</a:t>
            </a:r>
            <a:r>
              <a:rPr lang="en-US" sz="1600" dirty="0"/>
              <a:t> - This procedure is used return a list of all the disabled caches in CIS.</a:t>
            </a:r>
          </a:p>
          <a:p>
            <a:pPr lvl="1" indent="-182563">
              <a:spcBef>
                <a:spcPts val="600"/>
              </a:spcBef>
            </a:pPr>
            <a:r>
              <a:rPr lang="en-US" sz="1600" b="1" dirty="0" err="1"/>
              <a:t>vCacheIssues</a:t>
            </a:r>
            <a:r>
              <a:rPr lang="en-US" sz="1600" dirty="0"/>
              <a:t> - This procedure is used return a list of all the active  caches in CIS that have issues such as DOWN, CONFIG ERROR, NOT LOADED and etc.</a:t>
            </a:r>
          </a:p>
          <a:p>
            <a:pPr lvl="1" indent="-182563">
              <a:spcBef>
                <a:spcPts val="600"/>
              </a:spcBef>
            </a:pPr>
            <a:r>
              <a:rPr lang="en-US" sz="1600" b="1" dirty="0" err="1"/>
              <a:t>vCacheSchedule</a:t>
            </a:r>
            <a:r>
              <a:rPr lang="en-US" sz="1600" dirty="0"/>
              <a:t> - This procedure is used return a list of all the active caches in CIS and order by the next scheduled date and resource name.</a:t>
            </a:r>
          </a:p>
          <a:p>
            <a:pPr lvl="1" indent="-182563">
              <a:spcBef>
                <a:spcPts val="600"/>
              </a:spcBef>
            </a:pPr>
            <a:r>
              <a:rPr lang="en-US" sz="1600" b="1" dirty="0" err="1"/>
              <a:t>vCacheScheduleDependencies</a:t>
            </a:r>
            <a:r>
              <a:rPr lang="en-US" sz="1600" dirty="0"/>
              <a:t> - This procedure is used to show both the cache schedule and the dependent and used resources that are also cached procedures.  This is useful for determining dependencies on cache policy and scheduling when creating policy groups.</a:t>
            </a:r>
          </a:p>
        </p:txBody>
      </p:sp>
    </p:spTree>
    <p:extLst>
      <p:ext uri="{BB962C8B-B14F-4D97-AF65-F5344CB8AC3E}">
        <p14:creationId xmlns:p14="http://schemas.microsoft.com/office/powerpoint/2010/main" val="391738135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26" name="Line 75"/>
          <p:cNvSpPr>
            <a:spLocks noChangeShapeType="1"/>
          </p:cNvSpPr>
          <p:nvPr/>
        </p:nvSpPr>
        <p:spPr bwMode="auto">
          <a:xfrm flipV="1">
            <a:off x="6545882" y="1193800"/>
            <a:ext cx="1143000" cy="0"/>
          </a:xfrm>
          <a:prstGeom prst="line">
            <a:avLst/>
          </a:prstGeom>
          <a:noFill/>
          <a:ln w="19050">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 name="Rectangle 2"/>
          <p:cNvSpPr/>
          <p:nvPr/>
        </p:nvSpPr>
        <p:spPr>
          <a:xfrm>
            <a:off x="1638300" y="1511300"/>
            <a:ext cx="8610600" cy="5105400"/>
          </a:xfrm>
          <a:prstGeom prst="rect">
            <a:avLst/>
          </a:prstGeom>
          <a:solidFill>
            <a:schemeClr val="bg1"/>
          </a:soli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KPI Data Abstraction Architecture </a:t>
            </a:r>
            <a:br>
              <a:rPr lang="en-US" dirty="0"/>
            </a:br>
            <a:r>
              <a:rPr lang="en-US" sz="2400" dirty="0"/>
              <a:t>Layered Architecture View</a:t>
            </a:r>
            <a:endParaRPr lang="en-US" dirty="0" smtClean="0"/>
          </a:p>
        </p:txBody>
      </p:sp>
      <p:grpSp>
        <p:nvGrpSpPr>
          <p:cNvPr id="6" name="Group 9"/>
          <p:cNvGrpSpPr>
            <a:grpSpLocks/>
          </p:cNvGrpSpPr>
          <p:nvPr/>
        </p:nvGrpSpPr>
        <p:grpSpPr bwMode="auto">
          <a:xfrm>
            <a:off x="6874491" y="5524504"/>
            <a:ext cx="1271591" cy="646113"/>
            <a:chOff x="2496" y="3592"/>
            <a:chExt cx="801" cy="407"/>
          </a:xfrm>
        </p:grpSpPr>
        <p:pic>
          <p:nvPicPr>
            <p:cNvPr id="7" name="Picture 12" descr="relational.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40" y="3600"/>
              <a:ext cx="72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11"/>
            <p:cNvSpPr txBox="1">
              <a:spLocks noChangeArrowheads="1"/>
            </p:cNvSpPr>
            <p:nvPr/>
          </p:nvSpPr>
          <p:spPr bwMode="auto">
            <a:xfrm>
              <a:off x="2496" y="3592"/>
              <a:ext cx="801" cy="4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eaLnBrk="1" hangingPunct="1"/>
              <a:r>
                <a:rPr lang="en-US" sz="1200" b="1" dirty="0" smtClean="0">
                  <a:solidFill>
                    <a:srgbClr val="061C23"/>
                  </a:solidFill>
                </a:rPr>
                <a:t>Cache - 1 of</a:t>
              </a:r>
            </a:p>
            <a:p>
              <a:pPr eaLnBrk="1" hangingPunct="1"/>
              <a:r>
                <a:rPr lang="en-US" sz="1200" b="1" dirty="0" err="1" smtClean="0">
                  <a:solidFill>
                    <a:srgbClr val="061C23"/>
                  </a:solidFill>
                </a:rPr>
                <a:t>Mysql</a:t>
              </a:r>
              <a:r>
                <a:rPr lang="en-US" sz="1200" b="1" dirty="0" smtClean="0">
                  <a:solidFill>
                    <a:srgbClr val="061C23"/>
                  </a:solidFill>
                </a:rPr>
                <a:t>, Oracle, </a:t>
              </a:r>
            </a:p>
            <a:p>
              <a:pPr eaLnBrk="1" hangingPunct="1"/>
              <a:r>
                <a:rPr lang="en-US" sz="1200" b="1" dirty="0" smtClean="0">
                  <a:solidFill>
                    <a:srgbClr val="061C23"/>
                  </a:solidFill>
                </a:rPr>
                <a:t>SQL Server</a:t>
              </a:r>
              <a:endParaRPr lang="en-US" sz="1200" b="1" dirty="0">
                <a:solidFill>
                  <a:srgbClr val="061C23"/>
                </a:solidFill>
              </a:endParaRPr>
            </a:p>
          </p:txBody>
        </p:sp>
      </p:grpSp>
      <p:grpSp>
        <p:nvGrpSpPr>
          <p:cNvPr id="9" name="Group 3"/>
          <p:cNvGrpSpPr>
            <a:grpSpLocks/>
          </p:cNvGrpSpPr>
          <p:nvPr/>
        </p:nvGrpSpPr>
        <p:grpSpPr bwMode="auto">
          <a:xfrm>
            <a:off x="5098082" y="5537204"/>
            <a:ext cx="1352551" cy="677863"/>
            <a:chOff x="1442" y="3560"/>
            <a:chExt cx="852" cy="427"/>
          </a:xfrm>
        </p:grpSpPr>
        <p:pic>
          <p:nvPicPr>
            <p:cNvPr id="10" name="Picture 12" descr="relational.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4" y="3560"/>
              <a:ext cx="72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Box 5"/>
            <p:cNvSpPr txBox="1">
              <a:spLocks noChangeArrowheads="1"/>
            </p:cNvSpPr>
            <p:nvPr/>
          </p:nvSpPr>
          <p:spPr bwMode="auto">
            <a:xfrm>
              <a:off x="1442" y="3696"/>
              <a:ext cx="852"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200" b="1" dirty="0" err="1" smtClean="0">
                  <a:solidFill>
                    <a:srgbClr val="061C23"/>
                  </a:solidFill>
                </a:rPr>
                <a:t>CIS_Resource</a:t>
              </a:r>
              <a:r>
                <a:rPr lang="en-US" sz="1200" b="1" dirty="0" smtClean="0">
                  <a:solidFill>
                    <a:srgbClr val="061C23"/>
                  </a:solidFill>
                </a:rPr>
                <a:t>_ </a:t>
              </a:r>
            </a:p>
            <a:p>
              <a:pPr algn="ctr" eaLnBrk="1" hangingPunct="1"/>
              <a:r>
                <a:rPr lang="en-US" sz="1200" b="1" dirty="0" smtClean="0">
                  <a:solidFill>
                    <a:srgbClr val="061C23"/>
                  </a:solidFill>
                </a:rPr>
                <a:t>Usage logs</a:t>
              </a:r>
              <a:endParaRPr lang="en-US" sz="1200" b="1" dirty="0">
                <a:solidFill>
                  <a:srgbClr val="061C23"/>
                </a:solidFill>
              </a:endParaRPr>
            </a:p>
          </p:txBody>
        </p:sp>
      </p:grpSp>
      <p:grpSp>
        <p:nvGrpSpPr>
          <p:cNvPr id="12" name="Group 11"/>
          <p:cNvGrpSpPr/>
          <p:nvPr/>
        </p:nvGrpSpPr>
        <p:grpSpPr>
          <a:xfrm>
            <a:off x="3269282" y="5537200"/>
            <a:ext cx="1190626" cy="609600"/>
            <a:chOff x="600074" y="5651500"/>
            <a:chExt cx="1190626" cy="609600"/>
          </a:xfrm>
        </p:grpSpPr>
        <p:pic>
          <p:nvPicPr>
            <p:cNvPr id="13" name="Picture 12" descr="relational.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47700" y="5651500"/>
              <a:ext cx="1143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 Box 8"/>
            <p:cNvSpPr txBox="1">
              <a:spLocks noChangeArrowheads="1"/>
            </p:cNvSpPr>
            <p:nvPr/>
          </p:nvSpPr>
          <p:spPr bwMode="auto">
            <a:xfrm>
              <a:off x="600074" y="5867400"/>
              <a:ext cx="1190626"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200" b="1" dirty="0" smtClean="0">
                  <a:solidFill>
                    <a:srgbClr val="061C23"/>
                  </a:solidFill>
                </a:rPr>
                <a:t>System DB</a:t>
              </a:r>
              <a:endParaRPr lang="en-US" sz="1200" b="1" dirty="0">
                <a:solidFill>
                  <a:srgbClr val="061C23"/>
                </a:solidFill>
              </a:endParaRPr>
            </a:p>
          </p:txBody>
        </p:sp>
      </p:grpSp>
      <p:sp>
        <p:nvSpPr>
          <p:cNvPr id="15" name="Rectangle 16"/>
          <p:cNvSpPr>
            <a:spLocks noChangeArrowheads="1"/>
          </p:cNvSpPr>
          <p:nvPr/>
        </p:nvSpPr>
        <p:spPr bwMode="auto">
          <a:xfrm>
            <a:off x="1656382" y="1573213"/>
            <a:ext cx="8580438" cy="3875087"/>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rgbClr val="00B8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6" name="Group 15"/>
          <p:cNvGrpSpPr/>
          <p:nvPr/>
        </p:nvGrpSpPr>
        <p:grpSpPr>
          <a:xfrm>
            <a:off x="1656382" y="4064191"/>
            <a:ext cx="8591550" cy="1384108"/>
            <a:chOff x="357188" y="4038600"/>
            <a:chExt cx="8591550" cy="1524001"/>
          </a:xfrm>
        </p:grpSpPr>
        <p:sp>
          <p:nvSpPr>
            <p:cNvPr id="17" name="Rectangle 21"/>
            <p:cNvSpPr>
              <a:spLocks noChangeArrowheads="1"/>
            </p:cNvSpPr>
            <p:nvPr/>
          </p:nvSpPr>
          <p:spPr bwMode="auto">
            <a:xfrm rot="5400000">
              <a:off x="3897313" y="511175"/>
              <a:ext cx="1524000" cy="8578850"/>
            </a:xfrm>
            <a:prstGeom prst="rect">
              <a:avLst/>
            </a:prstGeom>
            <a:solidFill>
              <a:srgbClr val="333333">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Oval 22"/>
            <p:cNvSpPr>
              <a:spLocks noChangeArrowheads="1"/>
            </p:cNvSpPr>
            <p:nvPr/>
          </p:nvSpPr>
          <p:spPr bwMode="auto">
            <a:xfrm>
              <a:off x="3798888" y="5171996"/>
              <a:ext cx="1300151" cy="355079"/>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sp>
          <p:nvSpPr>
            <p:cNvPr id="19" name="Oval 23"/>
            <p:cNvSpPr>
              <a:spLocks noChangeArrowheads="1"/>
            </p:cNvSpPr>
            <p:nvPr/>
          </p:nvSpPr>
          <p:spPr bwMode="auto">
            <a:xfrm>
              <a:off x="2046288" y="5143737"/>
              <a:ext cx="852504" cy="418864"/>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requests</a:t>
              </a:r>
              <a:endParaRPr lang="en-US" sz="1000" b="1" dirty="0">
                <a:solidFill>
                  <a:schemeClr val="bg1"/>
                </a:solidFill>
              </a:endParaRPr>
            </a:p>
          </p:txBody>
        </p:sp>
        <p:sp>
          <p:nvSpPr>
            <p:cNvPr id="20" name="Oval 24"/>
            <p:cNvSpPr>
              <a:spLocks noChangeArrowheads="1"/>
            </p:cNvSpPr>
            <p:nvPr/>
          </p:nvSpPr>
          <p:spPr bwMode="auto">
            <a:xfrm>
              <a:off x="2884488" y="5177052"/>
              <a:ext cx="685800" cy="3434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disk</a:t>
              </a:r>
              <a:endParaRPr lang="en-US" sz="900" b="1" dirty="0">
                <a:solidFill>
                  <a:schemeClr val="bg1"/>
                </a:solidFill>
              </a:endParaRPr>
            </a:p>
          </p:txBody>
        </p:sp>
        <p:sp>
          <p:nvSpPr>
            <p:cNvPr id="21" name="Oval 26"/>
            <p:cNvSpPr>
              <a:spLocks noChangeArrowheads="1"/>
            </p:cNvSpPr>
            <p:nvPr/>
          </p:nvSpPr>
          <p:spPr bwMode="auto">
            <a:xfrm>
              <a:off x="1208088" y="5155940"/>
              <a:ext cx="800101" cy="406661"/>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events</a:t>
              </a:r>
              <a:endParaRPr lang="en-US" sz="900" b="1" dirty="0">
                <a:solidFill>
                  <a:schemeClr val="bg1"/>
                </a:solidFill>
              </a:endParaRPr>
            </a:p>
          </p:txBody>
        </p:sp>
        <p:sp>
          <p:nvSpPr>
            <p:cNvPr id="22" name="Text Box 27"/>
            <p:cNvSpPr txBox="1">
              <a:spLocks noChangeArrowheads="1"/>
            </p:cNvSpPr>
            <p:nvPr/>
          </p:nvSpPr>
          <p:spPr bwMode="auto">
            <a:xfrm>
              <a:off x="357188" y="4519863"/>
              <a:ext cx="1249364" cy="711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800" b="1" i="1" dirty="0">
                  <a:solidFill>
                    <a:schemeClr val="accent3">
                      <a:lumMod val="10000"/>
                    </a:schemeClr>
                  </a:solidFill>
                </a:rPr>
                <a:t>Physical Layer</a:t>
              </a:r>
            </a:p>
          </p:txBody>
        </p:sp>
      </p:grpSp>
      <p:sp>
        <p:nvSpPr>
          <p:cNvPr id="24" name="AutoShape 73"/>
          <p:cNvSpPr>
            <a:spLocks noChangeArrowheads="1"/>
          </p:cNvSpPr>
          <p:nvPr/>
        </p:nvSpPr>
        <p:spPr bwMode="auto">
          <a:xfrm rot="5400000">
            <a:off x="5860082" y="736600"/>
            <a:ext cx="457200" cy="914400"/>
          </a:xfrm>
          <a:prstGeom prst="can">
            <a:avLst>
              <a:gd name="adj" fmla="val 31593"/>
            </a:avLst>
          </a:prstGeom>
          <a:solidFill>
            <a:srgbClr val="C0C0C0"/>
          </a:solidFill>
          <a:ln w="2857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vert="eaVert" wrap="none" anchor="ctr"/>
          <a:lstStyle/>
          <a:p>
            <a:pPr algn="ctr"/>
            <a:r>
              <a:rPr lang="en-US" sz="1400" b="1">
                <a:solidFill>
                  <a:schemeClr val="tx1"/>
                </a:solidFill>
              </a:rPr>
              <a:t>ESB/</a:t>
            </a:r>
            <a:br>
              <a:rPr lang="en-US" sz="1400" b="1">
                <a:solidFill>
                  <a:schemeClr val="tx1"/>
                </a:solidFill>
              </a:rPr>
            </a:br>
            <a:r>
              <a:rPr lang="en-US" sz="1400" b="1">
                <a:solidFill>
                  <a:schemeClr val="tx1"/>
                </a:solidFill>
              </a:rPr>
              <a:t>BPM</a:t>
            </a:r>
          </a:p>
        </p:txBody>
      </p:sp>
      <p:sp>
        <p:nvSpPr>
          <p:cNvPr id="25" name="Rectangle 74"/>
          <p:cNvSpPr>
            <a:spLocks noChangeArrowheads="1"/>
          </p:cNvSpPr>
          <p:nvPr/>
        </p:nvSpPr>
        <p:spPr bwMode="auto">
          <a:xfrm>
            <a:off x="3345482" y="965200"/>
            <a:ext cx="1143000" cy="457200"/>
          </a:xfrm>
          <a:prstGeom prst="rect">
            <a:avLst/>
          </a:prstGeom>
          <a:solidFill>
            <a:srgbClr val="C0C0C0"/>
          </a:solidFill>
          <a:ln w="28575"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1400" b="1" dirty="0">
                <a:solidFill>
                  <a:schemeClr val="tx1"/>
                </a:solidFill>
              </a:rPr>
              <a:t>BI Server</a:t>
            </a:r>
          </a:p>
        </p:txBody>
      </p:sp>
      <p:sp>
        <p:nvSpPr>
          <p:cNvPr id="27" name="Rectangle 76"/>
          <p:cNvSpPr>
            <a:spLocks noChangeArrowheads="1"/>
          </p:cNvSpPr>
          <p:nvPr/>
        </p:nvSpPr>
        <p:spPr bwMode="auto">
          <a:xfrm>
            <a:off x="7688882" y="965200"/>
            <a:ext cx="1143000" cy="457200"/>
          </a:xfrm>
          <a:prstGeom prst="rect">
            <a:avLst/>
          </a:prstGeom>
          <a:solidFill>
            <a:srgbClr val="C0C0C0"/>
          </a:solidFill>
          <a:ln w="28575"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1400" b="1">
                <a:solidFill>
                  <a:schemeClr val="tx1"/>
                </a:solidFill>
              </a:rPr>
              <a:t>App Server</a:t>
            </a:r>
          </a:p>
        </p:txBody>
      </p:sp>
      <p:sp>
        <p:nvSpPr>
          <p:cNvPr id="28" name="Line 77"/>
          <p:cNvSpPr>
            <a:spLocks noChangeShapeType="1"/>
          </p:cNvSpPr>
          <p:nvPr/>
        </p:nvSpPr>
        <p:spPr bwMode="auto">
          <a:xfrm flipH="1" flipV="1">
            <a:off x="4488482" y="1193800"/>
            <a:ext cx="1143000" cy="0"/>
          </a:xfrm>
          <a:prstGeom prst="line">
            <a:avLst/>
          </a:prstGeom>
          <a:noFill/>
          <a:ln w="19050">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29" name="Group 28"/>
          <p:cNvGrpSpPr/>
          <p:nvPr/>
        </p:nvGrpSpPr>
        <p:grpSpPr>
          <a:xfrm>
            <a:off x="1657970" y="2781300"/>
            <a:ext cx="8578850" cy="1295400"/>
            <a:chOff x="369888" y="2895600"/>
            <a:chExt cx="8578850" cy="1143000"/>
          </a:xfrm>
        </p:grpSpPr>
        <p:sp>
          <p:nvSpPr>
            <p:cNvPr id="30" name="Rectangle 29"/>
            <p:cNvSpPr>
              <a:spLocks noChangeArrowheads="1"/>
            </p:cNvSpPr>
            <p:nvPr/>
          </p:nvSpPr>
          <p:spPr bwMode="auto">
            <a:xfrm rot="5400000">
              <a:off x="4087813" y="-822325"/>
              <a:ext cx="1143000" cy="8578850"/>
            </a:xfrm>
            <a:prstGeom prst="rect">
              <a:avLst/>
            </a:prstGeom>
            <a:solidFill>
              <a:srgbClr val="4D4D4D">
                <a:alpha val="2000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vert="eaVert" wrap="none" anchor="ctr"/>
            <a:lstStyle/>
            <a:p>
              <a:pPr algn="ctr"/>
              <a:endParaRPr lang="en-US" sz="1400">
                <a:solidFill>
                  <a:schemeClr val="tx1"/>
                </a:solidFill>
              </a:endParaRPr>
            </a:p>
          </p:txBody>
        </p:sp>
        <p:sp>
          <p:nvSpPr>
            <p:cNvPr id="31" name="Text Box 80"/>
            <p:cNvSpPr txBox="1">
              <a:spLocks noChangeArrowheads="1"/>
            </p:cNvSpPr>
            <p:nvPr/>
          </p:nvSpPr>
          <p:spPr bwMode="auto">
            <a:xfrm>
              <a:off x="411618" y="3181954"/>
              <a:ext cx="1300163" cy="5702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800" b="1" i="1" dirty="0">
                  <a:solidFill>
                    <a:srgbClr val="061C23"/>
                  </a:solidFill>
                </a:rPr>
                <a:t>Business Layer</a:t>
              </a:r>
            </a:p>
          </p:txBody>
        </p:sp>
        <p:sp>
          <p:nvSpPr>
            <p:cNvPr id="32" name="Oval 82"/>
            <p:cNvSpPr>
              <a:spLocks noChangeArrowheads="1"/>
            </p:cNvSpPr>
            <p:nvPr/>
          </p:nvSpPr>
          <p:spPr bwMode="auto">
            <a:xfrm>
              <a:off x="2362200" y="3048000"/>
              <a:ext cx="1154113" cy="52387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Requests</a:t>
              </a:r>
              <a:endParaRPr lang="en-US" sz="1000" b="1" dirty="0">
                <a:solidFill>
                  <a:schemeClr val="bg1"/>
                </a:solidFill>
              </a:endParaRPr>
            </a:p>
          </p:txBody>
        </p:sp>
      </p:grpSp>
      <p:grpSp>
        <p:nvGrpSpPr>
          <p:cNvPr id="33" name="Group 32"/>
          <p:cNvGrpSpPr/>
          <p:nvPr/>
        </p:nvGrpSpPr>
        <p:grpSpPr>
          <a:xfrm>
            <a:off x="1658762" y="1562100"/>
            <a:ext cx="8567737" cy="1219200"/>
            <a:chOff x="370680" y="1676400"/>
            <a:chExt cx="8567737" cy="1219200"/>
          </a:xfrm>
        </p:grpSpPr>
        <p:sp>
          <p:nvSpPr>
            <p:cNvPr id="34" name="Rectangle 79"/>
            <p:cNvSpPr>
              <a:spLocks noChangeArrowheads="1"/>
            </p:cNvSpPr>
            <p:nvPr/>
          </p:nvSpPr>
          <p:spPr bwMode="auto">
            <a:xfrm rot="5400000">
              <a:off x="4044949" y="-1997869"/>
              <a:ext cx="1219200" cy="8567737"/>
            </a:xfrm>
            <a:prstGeom prst="rect">
              <a:avLst/>
            </a:prstGeom>
            <a:solidFill>
              <a:srgbClr val="333333">
                <a:alpha val="39608"/>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 name="Text Box 67"/>
            <p:cNvSpPr txBox="1">
              <a:spLocks noChangeArrowheads="1"/>
            </p:cNvSpPr>
            <p:nvPr/>
          </p:nvSpPr>
          <p:spPr bwMode="auto">
            <a:xfrm>
              <a:off x="406399" y="2008870"/>
              <a:ext cx="148748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800" b="1" i="1" dirty="0" smtClean="0">
                  <a:solidFill>
                    <a:srgbClr val="061C23"/>
                  </a:solidFill>
                </a:rPr>
                <a:t>Application Layer</a:t>
              </a:r>
              <a:endParaRPr lang="en-US" sz="1800" b="1" i="1" dirty="0">
                <a:solidFill>
                  <a:srgbClr val="061C23"/>
                </a:solidFill>
              </a:endParaRPr>
            </a:p>
          </p:txBody>
        </p:sp>
        <p:sp>
          <p:nvSpPr>
            <p:cNvPr id="36" name="Oval 68"/>
            <p:cNvSpPr>
              <a:spLocks noChangeArrowheads="1"/>
            </p:cNvSpPr>
            <p:nvPr/>
          </p:nvSpPr>
          <p:spPr bwMode="auto">
            <a:xfrm>
              <a:off x="2362200" y="1872341"/>
              <a:ext cx="1066800"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Requests</a:t>
              </a:r>
              <a:endParaRPr lang="en-US" sz="1050" b="1" dirty="0">
                <a:solidFill>
                  <a:schemeClr val="bg1"/>
                </a:solidFill>
              </a:endParaRPr>
            </a:p>
          </p:txBody>
        </p:sp>
        <p:sp>
          <p:nvSpPr>
            <p:cNvPr id="37" name="Oval 71"/>
            <p:cNvSpPr>
              <a:spLocks noChangeArrowheads="1"/>
            </p:cNvSpPr>
            <p:nvPr/>
          </p:nvSpPr>
          <p:spPr bwMode="auto">
            <a:xfrm>
              <a:off x="5976143" y="1883228"/>
              <a:ext cx="1034257"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Cache</a:t>
              </a:r>
            </a:p>
            <a:p>
              <a:pPr algn="ctr"/>
              <a:r>
                <a:rPr lang="en-US" sz="1200" b="1" dirty="0" smtClean="0">
                  <a:solidFill>
                    <a:schemeClr val="bg1"/>
                  </a:solidFill>
                </a:rPr>
                <a:t>Monitor</a:t>
              </a:r>
              <a:endParaRPr lang="en-US" sz="1000" b="1" dirty="0">
                <a:solidFill>
                  <a:schemeClr val="bg1"/>
                </a:solidFill>
              </a:endParaRPr>
            </a:p>
          </p:txBody>
        </p:sp>
        <p:sp>
          <p:nvSpPr>
            <p:cNvPr id="38" name="Oval 72"/>
            <p:cNvSpPr>
              <a:spLocks noChangeArrowheads="1"/>
            </p:cNvSpPr>
            <p:nvPr/>
          </p:nvSpPr>
          <p:spPr bwMode="auto">
            <a:xfrm>
              <a:off x="4267200" y="1883228"/>
              <a:ext cx="1066800"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Resource</a:t>
              </a:r>
            </a:p>
            <a:p>
              <a:pPr algn="ctr"/>
              <a:r>
                <a:rPr lang="en-US" sz="1200" b="1" dirty="0" smtClean="0">
                  <a:solidFill>
                    <a:schemeClr val="bg1"/>
                  </a:solidFill>
                </a:rPr>
                <a:t>Usage</a:t>
              </a:r>
              <a:endParaRPr lang="en-US" sz="1000" b="1" dirty="0">
                <a:solidFill>
                  <a:schemeClr val="bg1"/>
                </a:solidFill>
              </a:endParaRPr>
            </a:p>
          </p:txBody>
        </p:sp>
      </p:grpSp>
      <p:sp>
        <p:nvSpPr>
          <p:cNvPr id="39" name="Text Box 36"/>
          <p:cNvSpPr txBox="1">
            <a:spLocks noChangeArrowheads="1"/>
          </p:cNvSpPr>
          <p:nvPr/>
        </p:nvSpPr>
        <p:spPr bwMode="auto">
          <a:xfrm>
            <a:off x="1516681" y="965200"/>
            <a:ext cx="143510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600" b="1" i="1" dirty="0">
                <a:solidFill>
                  <a:srgbClr val="FFFFFF"/>
                </a:solidFill>
              </a:rPr>
              <a:t>Data Consumers</a:t>
            </a:r>
          </a:p>
        </p:txBody>
      </p:sp>
      <p:sp>
        <p:nvSpPr>
          <p:cNvPr id="40" name="Text Box 27"/>
          <p:cNvSpPr txBox="1">
            <a:spLocks noChangeArrowheads="1"/>
          </p:cNvSpPr>
          <p:nvPr/>
        </p:nvSpPr>
        <p:spPr bwMode="auto">
          <a:xfrm>
            <a:off x="8831882" y="4076701"/>
            <a:ext cx="1389745"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Formatting</a:t>
            </a:r>
            <a:endParaRPr lang="en-US" sz="1400" b="1" i="1" dirty="0">
              <a:solidFill>
                <a:srgbClr val="061C23"/>
              </a:solidFill>
            </a:endParaRPr>
          </a:p>
        </p:txBody>
      </p:sp>
      <p:sp>
        <p:nvSpPr>
          <p:cNvPr id="41" name="Text Box 27"/>
          <p:cNvSpPr txBox="1">
            <a:spLocks noChangeArrowheads="1"/>
          </p:cNvSpPr>
          <p:nvPr/>
        </p:nvSpPr>
        <p:spPr bwMode="auto">
          <a:xfrm>
            <a:off x="8842768" y="5078967"/>
            <a:ext cx="1389745"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Metadata</a:t>
            </a:r>
            <a:endParaRPr lang="en-US" sz="1400" b="1" i="1" dirty="0">
              <a:solidFill>
                <a:srgbClr val="061C23"/>
              </a:solidFill>
            </a:endParaRPr>
          </a:p>
        </p:txBody>
      </p:sp>
      <p:sp>
        <p:nvSpPr>
          <p:cNvPr id="42" name="Text Box 27"/>
          <p:cNvSpPr txBox="1">
            <a:spLocks noChangeArrowheads="1"/>
          </p:cNvSpPr>
          <p:nvPr/>
        </p:nvSpPr>
        <p:spPr bwMode="auto">
          <a:xfrm>
            <a:off x="8374682" y="4718922"/>
            <a:ext cx="1868718"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System Cache</a:t>
            </a:r>
            <a:endParaRPr lang="en-US" sz="1400" b="1" i="1" dirty="0">
              <a:solidFill>
                <a:srgbClr val="061C23"/>
              </a:solidFill>
            </a:endParaRPr>
          </a:p>
        </p:txBody>
      </p:sp>
      <p:sp>
        <p:nvSpPr>
          <p:cNvPr id="43" name="Text Box 27"/>
          <p:cNvSpPr txBox="1">
            <a:spLocks noChangeArrowheads="1"/>
          </p:cNvSpPr>
          <p:nvPr/>
        </p:nvSpPr>
        <p:spPr bwMode="auto">
          <a:xfrm>
            <a:off x="7612682" y="4393168"/>
            <a:ext cx="2635251"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Physical Abstraction</a:t>
            </a:r>
            <a:endParaRPr lang="en-US" sz="1400" b="1" i="1" dirty="0">
              <a:solidFill>
                <a:srgbClr val="061C23"/>
              </a:solidFill>
            </a:endParaRPr>
          </a:p>
        </p:txBody>
      </p:sp>
      <p:cxnSp>
        <p:nvCxnSpPr>
          <p:cNvPr id="44" name="Straight Connector 43"/>
          <p:cNvCxnSpPr/>
          <p:nvPr/>
        </p:nvCxnSpPr>
        <p:spPr>
          <a:xfrm flipH="1" flipV="1">
            <a:off x="2779423" y="5058013"/>
            <a:ext cx="6509659" cy="9287"/>
          </a:xfrm>
          <a:prstGeom prst="line">
            <a:avLst/>
          </a:prstGeom>
          <a:ln>
            <a:prstDash val="lgDash"/>
          </a:ln>
        </p:spPr>
        <p:style>
          <a:lnRef idx="1">
            <a:schemeClr val="accent2"/>
          </a:lnRef>
          <a:fillRef idx="0">
            <a:schemeClr val="accent2"/>
          </a:fillRef>
          <a:effectRef idx="0">
            <a:schemeClr val="accent2"/>
          </a:effectRef>
          <a:fontRef idx="minor">
            <a:schemeClr val="tx1"/>
          </a:fontRef>
        </p:style>
      </p:cxnSp>
      <p:cxnSp>
        <p:nvCxnSpPr>
          <p:cNvPr id="45" name="Straight Connector 44"/>
          <p:cNvCxnSpPr/>
          <p:nvPr/>
        </p:nvCxnSpPr>
        <p:spPr>
          <a:xfrm flipH="1">
            <a:off x="2799382" y="4738810"/>
            <a:ext cx="6522360" cy="17435"/>
          </a:xfrm>
          <a:prstGeom prst="line">
            <a:avLst/>
          </a:prstGeom>
          <a:ln>
            <a:prstDash val="lgDash"/>
          </a:ln>
        </p:spPr>
        <p:style>
          <a:lnRef idx="1">
            <a:schemeClr val="accent2"/>
          </a:lnRef>
          <a:fillRef idx="0">
            <a:schemeClr val="accent2"/>
          </a:fillRef>
          <a:effectRef idx="0">
            <a:schemeClr val="accent2"/>
          </a:effectRef>
          <a:fontRef idx="minor">
            <a:schemeClr val="tx1"/>
          </a:fontRef>
        </p:style>
      </p:cxnSp>
      <p:cxnSp>
        <p:nvCxnSpPr>
          <p:cNvPr id="46" name="Straight Connector 45"/>
          <p:cNvCxnSpPr/>
          <p:nvPr/>
        </p:nvCxnSpPr>
        <p:spPr>
          <a:xfrm flipH="1">
            <a:off x="2799382" y="4381500"/>
            <a:ext cx="6522360" cy="11668"/>
          </a:xfrm>
          <a:prstGeom prst="line">
            <a:avLst/>
          </a:prstGeom>
          <a:ln>
            <a:prstDash val="lgDash"/>
          </a:ln>
        </p:spPr>
        <p:style>
          <a:lnRef idx="1">
            <a:schemeClr val="accent2"/>
          </a:lnRef>
          <a:fillRef idx="0">
            <a:schemeClr val="accent2"/>
          </a:fillRef>
          <a:effectRef idx="0">
            <a:schemeClr val="accent2"/>
          </a:effectRef>
          <a:fontRef idx="minor">
            <a:schemeClr val="tx1"/>
          </a:fontRef>
        </p:style>
      </p:cxnSp>
      <p:sp>
        <p:nvSpPr>
          <p:cNvPr id="47" name="Oval 22"/>
          <p:cNvSpPr>
            <a:spLocks noChangeArrowheads="1"/>
          </p:cNvSpPr>
          <p:nvPr/>
        </p:nvSpPr>
        <p:spPr bwMode="auto">
          <a:xfrm>
            <a:off x="6393482" y="4711965"/>
            <a:ext cx="1306512" cy="32248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cxnSp>
        <p:nvCxnSpPr>
          <p:cNvPr id="48" name="Elbow Connector 47"/>
          <p:cNvCxnSpPr>
            <a:endCxn id="47" idx="4"/>
          </p:cNvCxnSpPr>
          <p:nvPr/>
        </p:nvCxnSpPr>
        <p:spPr>
          <a:xfrm rot="5400000" flipH="1" flipV="1">
            <a:off x="6254421" y="4744887"/>
            <a:ext cx="502754" cy="1081880"/>
          </a:xfrm>
          <a:prstGeom prst="bentConnector3">
            <a:avLst/>
          </a:prstGeom>
          <a:ln w="38100">
            <a:solidFill>
              <a:srgbClr val="00B0F0"/>
            </a:solidFill>
            <a:tailEnd type="arrow"/>
          </a:ln>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a:stCxn id="47" idx="5"/>
            <a:endCxn id="8" idx="0"/>
          </p:cNvCxnSpPr>
          <p:nvPr/>
        </p:nvCxnSpPr>
        <p:spPr>
          <a:xfrm>
            <a:off x="7508660" y="4987223"/>
            <a:ext cx="1627" cy="537281"/>
          </a:xfrm>
          <a:prstGeom prst="straightConnector1">
            <a:avLst/>
          </a:prstGeom>
          <a:ln w="28575">
            <a:solidFill>
              <a:srgbClr val="00B0F0"/>
            </a:solidFill>
            <a:tailEnd type="arrow"/>
          </a:ln>
        </p:spPr>
        <p:style>
          <a:lnRef idx="1">
            <a:schemeClr val="accent1"/>
          </a:lnRef>
          <a:fillRef idx="0">
            <a:schemeClr val="accent1"/>
          </a:fillRef>
          <a:effectRef idx="0">
            <a:schemeClr val="accent1"/>
          </a:effectRef>
          <a:fontRef idx="minor">
            <a:schemeClr val="tx1"/>
          </a:fontRef>
        </p:style>
      </p:cxnSp>
      <p:sp>
        <p:nvSpPr>
          <p:cNvPr id="50" name="Oval 22"/>
          <p:cNvSpPr>
            <a:spLocks noChangeArrowheads="1"/>
          </p:cNvSpPr>
          <p:nvPr/>
        </p:nvSpPr>
        <p:spPr bwMode="auto">
          <a:xfrm>
            <a:off x="7030070" y="4381500"/>
            <a:ext cx="1306512" cy="32248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cxnSp>
        <p:nvCxnSpPr>
          <p:cNvPr id="51" name="Elbow Connector 50"/>
          <p:cNvCxnSpPr>
            <a:stCxn id="8" idx="3"/>
            <a:endCxn id="50" idx="5"/>
          </p:cNvCxnSpPr>
          <p:nvPr/>
        </p:nvCxnSpPr>
        <p:spPr>
          <a:xfrm flipH="1" flipV="1">
            <a:off x="8145248" y="4656758"/>
            <a:ext cx="834" cy="1190803"/>
          </a:xfrm>
          <a:prstGeom prst="bentConnector4">
            <a:avLst>
              <a:gd name="adj1" fmla="val -27410072"/>
              <a:gd name="adj2" fmla="val 61582"/>
            </a:avLst>
          </a:prstGeom>
          <a:ln w="28575">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52" name="Oval 71"/>
          <p:cNvSpPr>
            <a:spLocks noChangeArrowheads="1"/>
          </p:cNvSpPr>
          <p:nvPr/>
        </p:nvSpPr>
        <p:spPr bwMode="auto">
          <a:xfrm>
            <a:off x="7231682" y="2933700"/>
            <a:ext cx="1034257"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Cache</a:t>
            </a:r>
          </a:p>
          <a:p>
            <a:pPr algn="ctr"/>
            <a:r>
              <a:rPr lang="en-US" sz="1200" b="1" dirty="0" smtClean="0">
                <a:solidFill>
                  <a:schemeClr val="bg1"/>
                </a:solidFill>
              </a:rPr>
              <a:t>Monitor</a:t>
            </a:r>
            <a:endParaRPr lang="en-US" sz="1000" b="1" dirty="0">
              <a:solidFill>
                <a:schemeClr val="bg1"/>
              </a:solidFill>
            </a:endParaRPr>
          </a:p>
        </p:txBody>
      </p:sp>
      <p:sp>
        <p:nvSpPr>
          <p:cNvPr id="53" name="Oval 72"/>
          <p:cNvSpPr>
            <a:spLocks noChangeArrowheads="1"/>
          </p:cNvSpPr>
          <p:nvPr/>
        </p:nvSpPr>
        <p:spPr bwMode="auto">
          <a:xfrm>
            <a:off x="5555282" y="2933700"/>
            <a:ext cx="1066800"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Resource</a:t>
            </a:r>
          </a:p>
          <a:p>
            <a:pPr algn="ctr"/>
            <a:r>
              <a:rPr lang="en-US" sz="1200" b="1" dirty="0" smtClean="0">
                <a:solidFill>
                  <a:schemeClr val="bg1"/>
                </a:solidFill>
              </a:rPr>
              <a:t>Usage</a:t>
            </a:r>
            <a:endParaRPr lang="en-US" sz="1000" b="1" dirty="0">
              <a:solidFill>
                <a:schemeClr val="bg1"/>
              </a:solidFill>
            </a:endParaRPr>
          </a:p>
        </p:txBody>
      </p:sp>
      <p:sp>
        <p:nvSpPr>
          <p:cNvPr id="54" name="Rounded Rectangle 53"/>
          <p:cNvSpPr/>
          <p:nvPr/>
        </p:nvSpPr>
        <p:spPr>
          <a:xfrm>
            <a:off x="5028229" y="4700945"/>
            <a:ext cx="3059115" cy="1839004"/>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5006457" y="6134100"/>
            <a:ext cx="3117853" cy="338554"/>
          </a:xfrm>
          <a:prstGeom prst="rect">
            <a:avLst/>
          </a:prstGeom>
          <a:noFill/>
          <a:ln>
            <a:noFill/>
          </a:ln>
        </p:spPr>
        <p:txBody>
          <a:bodyPr wrap="square" rtlCol="0">
            <a:spAutoFit/>
          </a:bodyPr>
          <a:lstStyle/>
          <a:p>
            <a:r>
              <a:rPr lang="en-US" sz="1600" b="1" dirty="0" smtClean="0">
                <a:solidFill>
                  <a:srgbClr val="00B0F0"/>
                </a:solidFill>
              </a:rPr>
              <a:t>Collection: Incremental Cache</a:t>
            </a:r>
            <a:endParaRPr lang="en-US" sz="1600" b="1" dirty="0">
              <a:solidFill>
                <a:srgbClr val="00B0F0"/>
              </a:solidFill>
            </a:endParaRPr>
          </a:p>
        </p:txBody>
      </p:sp>
      <p:cxnSp>
        <p:nvCxnSpPr>
          <p:cNvPr id="56" name="Straight Arrow Connector 55"/>
          <p:cNvCxnSpPr>
            <a:stCxn id="50" idx="0"/>
            <a:endCxn id="53" idx="4"/>
          </p:cNvCxnSpPr>
          <p:nvPr/>
        </p:nvCxnSpPr>
        <p:spPr>
          <a:xfrm flipH="1" flipV="1">
            <a:off x="6088682" y="3543300"/>
            <a:ext cx="1594644" cy="83820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53" idx="0"/>
            <a:endCxn id="38" idx="4"/>
          </p:cNvCxnSpPr>
          <p:nvPr/>
        </p:nvCxnSpPr>
        <p:spPr>
          <a:xfrm flipV="1">
            <a:off x="6088682" y="2378528"/>
            <a:ext cx="0" cy="555172"/>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58" name="Oval 22"/>
          <p:cNvSpPr>
            <a:spLocks noChangeArrowheads="1"/>
          </p:cNvSpPr>
          <p:nvPr/>
        </p:nvSpPr>
        <p:spPr bwMode="auto">
          <a:xfrm>
            <a:off x="6839570" y="4059015"/>
            <a:ext cx="1306512" cy="32248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sp>
        <p:nvSpPr>
          <p:cNvPr id="60" name="Rectangle 59"/>
          <p:cNvSpPr>
            <a:spLocks noChangeArrowheads="1"/>
          </p:cNvSpPr>
          <p:nvPr/>
        </p:nvSpPr>
        <p:spPr bwMode="auto">
          <a:xfrm rot="5400000">
            <a:off x="5344145" y="1724025"/>
            <a:ext cx="1206500" cy="8578850"/>
          </a:xfrm>
          <a:prstGeom prst="rect">
            <a:avLst/>
          </a:prstGeom>
          <a:solidFill>
            <a:srgbClr val="4D4D4D">
              <a:alpha val="2000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vert="eaVert" wrap="none" anchor="ctr"/>
          <a:lstStyle/>
          <a:p>
            <a:pPr algn="ctr"/>
            <a:endParaRPr lang="en-US" sz="1400">
              <a:solidFill>
                <a:schemeClr val="tx1"/>
              </a:solidFill>
            </a:endParaRPr>
          </a:p>
        </p:txBody>
      </p:sp>
      <p:sp>
        <p:nvSpPr>
          <p:cNvPr id="23" name="Text Box 36"/>
          <p:cNvSpPr txBox="1">
            <a:spLocks noChangeArrowheads="1"/>
          </p:cNvSpPr>
          <p:nvPr/>
        </p:nvSpPr>
        <p:spPr bwMode="auto">
          <a:xfrm>
            <a:off x="1364282" y="5448300"/>
            <a:ext cx="143510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600" b="1" i="1" dirty="0">
                <a:solidFill>
                  <a:srgbClr val="FFFFFF"/>
                </a:solidFill>
              </a:rPr>
              <a:t>Data </a:t>
            </a:r>
            <a:r>
              <a:rPr lang="en-US" sz="1600" b="1" i="1" dirty="0" smtClean="0">
                <a:solidFill>
                  <a:srgbClr val="FFFFFF"/>
                </a:solidFill>
              </a:rPr>
              <a:t>Sources</a:t>
            </a:r>
            <a:endParaRPr lang="en-US" sz="1600" b="1" i="1" dirty="0">
              <a:solidFill>
                <a:srgbClr val="FFFFFF"/>
              </a:solidFill>
            </a:endParaRPr>
          </a:p>
        </p:txBody>
      </p:sp>
    </p:spTree>
    <p:extLst>
      <p:ext uri="{BB962C8B-B14F-4D97-AF65-F5344CB8AC3E}">
        <p14:creationId xmlns:p14="http://schemas.microsoft.com/office/powerpoint/2010/main" val="15384356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dissolve">
                                      <p:cBhvr>
                                        <p:cTn id="12" dur="5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dissolve">
                                      <p:cBhvr>
                                        <p:cTn id="1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Resource Usage – Data Count</a:t>
            </a:r>
            <a:endParaRPr lang="en-US" dirty="0" smtClean="0"/>
          </a:p>
        </p:txBody>
      </p:sp>
      <p:sp>
        <p:nvSpPr>
          <p:cNvPr id="17410" name="Rectangle 3"/>
          <p:cNvSpPr>
            <a:spLocks noGrp="1" noChangeArrowheads="1"/>
          </p:cNvSpPr>
          <p:nvPr>
            <p:ph idx="1"/>
          </p:nvPr>
        </p:nvSpPr>
        <p:spPr/>
        <p:txBody>
          <a:bodyPr/>
          <a:lstStyle/>
          <a:p>
            <a:r>
              <a:rPr lang="en-US" dirty="0"/>
              <a:t>Resource Data Count – get the row count of the top N used resources</a:t>
            </a:r>
          </a:p>
          <a:p>
            <a:pPr lvl="1" indent="-182563"/>
            <a:r>
              <a:rPr lang="en-US" sz="1600" b="1" dirty="0" err="1"/>
              <a:t>getDataCount</a:t>
            </a:r>
            <a:r>
              <a:rPr lang="en-US" sz="1600" dirty="0"/>
              <a:t>(</a:t>
            </a:r>
            <a:r>
              <a:rPr lang="en-US" sz="1600" dirty="0" err="1"/>
              <a:t>topN</a:t>
            </a:r>
            <a:r>
              <a:rPr lang="en-US" sz="1600" dirty="0"/>
              <a:t>, </a:t>
            </a:r>
            <a:r>
              <a:rPr lang="en-US" sz="1600" dirty="0" err="1"/>
              <a:t>fromDate</a:t>
            </a:r>
            <a:r>
              <a:rPr lang="en-US" sz="1600" dirty="0"/>
              <a:t>, </a:t>
            </a:r>
            <a:r>
              <a:rPr lang="en-US" sz="1600" dirty="0" err="1"/>
              <a:t>toDate</a:t>
            </a:r>
            <a:r>
              <a:rPr lang="en-US" sz="1600" dirty="0"/>
              <a:t>, </a:t>
            </a:r>
            <a:r>
              <a:rPr lang="en-US" sz="1600" dirty="0" err="1"/>
              <a:t>nameFilter</a:t>
            </a:r>
            <a:r>
              <a:rPr lang="en-US" sz="1600" dirty="0"/>
              <a:t>, </a:t>
            </a:r>
            <a:r>
              <a:rPr lang="en-US" sz="1600" dirty="0" err="1"/>
              <a:t>excludeNameFilter</a:t>
            </a:r>
            <a:r>
              <a:rPr lang="en-US" sz="1600" dirty="0"/>
              <a:t>)</a:t>
            </a:r>
          </a:p>
          <a:p>
            <a:pPr lvl="2" indent="-182563"/>
            <a:r>
              <a:rPr lang="en-US" dirty="0"/>
              <a:t>This view is used to get the row count for the </a:t>
            </a:r>
            <a:r>
              <a:rPr lang="en-US" dirty="0" err="1"/>
              <a:t>topN</a:t>
            </a:r>
            <a:r>
              <a:rPr lang="en-US" dirty="0"/>
              <a:t> used resources as specified by the name filter, date range and exclude filters that are passed into </a:t>
            </a:r>
            <a:r>
              <a:rPr lang="en-US" dirty="0" err="1"/>
              <a:t>getvCountAllByDateRange</a:t>
            </a:r>
            <a:r>
              <a:rPr lang="en-US" dirty="0"/>
              <a:t>().  This procedure is used to capture volumetric data for a given set of resources.  It can be used to get the row count for data sources, published views or views within the Best Practices layers.</a:t>
            </a:r>
          </a:p>
        </p:txBody>
      </p:sp>
    </p:spTree>
    <p:extLst>
      <p:ext uri="{BB962C8B-B14F-4D97-AF65-F5344CB8AC3E}">
        <p14:creationId xmlns:p14="http://schemas.microsoft.com/office/powerpoint/2010/main" val="187227498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Summary</a:t>
            </a:r>
            <a:endParaRPr lang="en-US" dirty="0" smtClean="0"/>
          </a:p>
        </p:txBody>
      </p:sp>
      <p:sp>
        <p:nvSpPr>
          <p:cNvPr id="17410" name="Rectangle 3"/>
          <p:cNvSpPr>
            <a:spLocks noGrp="1" noChangeArrowheads="1"/>
          </p:cNvSpPr>
          <p:nvPr>
            <p:ph idx="1"/>
          </p:nvPr>
        </p:nvSpPr>
        <p:spPr/>
        <p:txBody>
          <a:bodyPr/>
          <a:lstStyle/>
          <a:p>
            <a:r>
              <a:rPr lang="en-US" dirty="0"/>
              <a:t>PS Assets KPI consists of</a:t>
            </a:r>
          </a:p>
          <a:p>
            <a:pPr lvl="1" indent="-182563"/>
            <a:r>
              <a:rPr lang="en-US" dirty="0"/>
              <a:t>Published Business Queries</a:t>
            </a:r>
          </a:p>
          <a:p>
            <a:pPr lvl="1" indent="-182563"/>
            <a:r>
              <a:rPr lang="en-US" dirty="0"/>
              <a:t>Cached history</a:t>
            </a:r>
          </a:p>
          <a:p>
            <a:pPr lvl="1" indent="-182563"/>
            <a:r>
              <a:rPr lang="en-US" dirty="0"/>
              <a:t>Imported into Studio</a:t>
            </a:r>
          </a:p>
          <a:p>
            <a:pPr lvl="1" indent="-182563"/>
            <a:r>
              <a:rPr lang="en-US" dirty="0"/>
              <a:t>Configurable setup</a:t>
            </a:r>
          </a:p>
          <a:p>
            <a:pPr lvl="1" indent="-182563"/>
            <a:endParaRPr lang="en-US" dirty="0"/>
          </a:p>
        </p:txBody>
      </p:sp>
    </p:spTree>
    <p:extLst>
      <p:ext uri="{BB962C8B-B14F-4D97-AF65-F5344CB8AC3E}">
        <p14:creationId xmlns:p14="http://schemas.microsoft.com/office/powerpoint/2010/main" val="50154032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233844" y="2551281"/>
            <a:ext cx="9154498" cy="1312498"/>
            <a:chOff x="1233844" y="2551280"/>
            <a:chExt cx="9154498" cy="1312499"/>
          </a:xfrm>
        </p:grpSpPr>
        <p:sp>
          <p:nvSpPr>
            <p:cNvPr id="5" name="TextBox 4"/>
            <p:cNvSpPr txBox="1"/>
            <p:nvPr/>
          </p:nvSpPr>
          <p:spPr>
            <a:xfrm>
              <a:off x="1233844" y="3279004"/>
              <a:ext cx="6048772" cy="584775"/>
            </a:xfrm>
            <a:prstGeom prst="rect">
              <a:avLst/>
            </a:prstGeom>
            <a:noFill/>
          </p:spPr>
          <p:txBody>
            <a:bodyPr wrap="none" rtlCol="0">
              <a:spAutoFit/>
            </a:bodyPr>
            <a:lstStyle/>
            <a:p>
              <a:pPr defTabSz="909158">
                <a:lnSpc>
                  <a:spcPct val="80000"/>
                </a:lnSpc>
                <a:spcBef>
                  <a:spcPct val="0"/>
                </a:spcBef>
                <a:defRPr/>
              </a:pPr>
              <a:r>
                <a:rPr lang="en-US" sz="4000" i="1" dirty="0">
                  <a:solidFill>
                    <a:srgbClr val="FFFFFF"/>
                  </a:solidFill>
                </a:rPr>
                <a:t>TOMORROW starts here.</a:t>
              </a:r>
            </a:p>
          </p:txBody>
        </p:sp>
        <p:grpSp>
          <p:nvGrpSpPr>
            <p:cNvPr id="6" name="Group 5"/>
            <p:cNvGrpSpPr/>
            <p:nvPr/>
          </p:nvGrpSpPr>
          <p:grpSpPr>
            <a:xfrm>
              <a:off x="8275776" y="2551280"/>
              <a:ext cx="2112566" cy="1192701"/>
              <a:chOff x="7689324" y="2517622"/>
              <a:chExt cx="2556050" cy="1443080"/>
            </a:xfrm>
          </p:grpSpPr>
          <p:sp>
            <p:nvSpPr>
              <p:cNvPr id="7" name="Rectangle 6"/>
              <p:cNvSpPr>
                <a:spLocks noChangeArrowheads="1"/>
              </p:cNvSpPr>
              <p:nvPr/>
            </p:nvSpPr>
            <p:spPr bwMode="black">
              <a:xfrm>
                <a:off x="8409358" y="3505403"/>
                <a:ext cx="116616" cy="441827"/>
              </a:xfrm>
              <a:prstGeom prst="rect">
                <a:avLst/>
              </a:prstGeom>
              <a:solidFill>
                <a:schemeClr val="bg1"/>
              </a:solidFill>
              <a:ln w="9525">
                <a:noFill/>
                <a:miter lim="800000"/>
                <a:headEnd/>
                <a:tailEnd/>
              </a:ln>
            </p:spPr>
            <p:txBody>
              <a:bodyPr/>
              <a:lstStyle/>
              <a:p>
                <a:pPr defTabSz="909158"/>
                <a:endParaRPr lang="en-US" dirty="0">
                  <a:solidFill>
                    <a:srgbClr val="0096D6"/>
                  </a:solidFill>
                </a:endParaRPr>
              </a:p>
            </p:txBody>
          </p:sp>
          <p:sp>
            <p:nvSpPr>
              <p:cNvPr id="8" name="Freeform 7"/>
              <p:cNvSpPr>
                <a:spLocks/>
              </p:cNvSpPr>
              <p:nvPr/>
            </p:nvSpPr>
            <p:spPr bwMode="black">
              <a:xfrm>
                <a:off x="9088711" y="3494405"/>
                <a:ext cx="337642" cy="466297"/>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9" name="Freeform 8"/>
              <p:cNvSpPr>
                <a:spLocks/>
              </p:cNvSpPr>
              <p:nvPr/>
            </p:nvSpPr>
            <p:spPr bwMode="black">
              <a:xfrm>
                <a:off x="7921200" y="3494405"/>
                <a:ext cx="337642" cy="466297"/>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0" name="Freeform 9"/>
              <p:cNvSpPr>
                <a:spLocks noEditPoints="1"/>
              </p:cNvSpPr>
              <p:nvPr/>
            </p:nvSpPr>
            <p:spPr bwMode="black">
              <a:xfrm>
                <a:off x="9548392" y="3494405"/>
                <a:ext cx="463750" cy="466297"/>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1" name="Freeform 10"/>
              <p:cNvSpPr>
                <a:spLocks/>
              </p:cNvSpPr>
              <p:nvPr/>
            </p:nvSpPr>
            <p:spPr bwMode="black">
              <a:xfrm>
                <a:off x="8676486" y="3494405"/>
                <a:ext cx="302387" cy="466297"/>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2" name="Freeform 11"/>
              <p:cNvSpPr>
                <a:spLocks/>
              </p:cNvSpPr>
              <p:nvPr/>
            </p:nvSpPr>
            <p:spPr bwMode="black">
              <a:xfrm>
                <a:off x="7689324" y="2879240"/>
                <a:ext cx="109835" cy="227032"/>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3" name="Freeform 12"/>
              <p:cNvSpPr>
                <a:spLocks/>
              </p:cNvSpPr>
              <p:nvPr/>
            </p:nvSpPr>
            <p:spPr bwMode="black">
              <a:xfrm>
                <a:off x="7997133" y="2726980"/>
                <a:ext cx="109835" cy="379291"/>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4" name="Freeform 13"/>
              <p:cNvSpPr>
                <a:spLocks/>
              </p:cNvSpPr>
              <p:nvPr/>
            </p:nvSpPr>
            <p:spPr bwMode="black">
              <a:xfrm>
                <a:off x="8299523" y="2517622"/>
                <a:ext cx="109835" cy="698767"/>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5" name="Freeform 14"/>
              <p:cNvSpPr>
                <a:spLocks/>
              </p:cNvSpPr>
              <p:nvPr/>
            </p:nvSpPr>
            <p:spPr bwMode="black">
              <a:xfrm>
                <a:off x="8607332" y="2726981"/>
                <a:ext cx="109835" cy="379292"/>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6" name="Freeform 15"/>
              <p:cNvSpPr>
                <a:spLocks/>
              </p:cNvSpPr>
              <p:nvPr/>
            </p:nvSpPr>
            <p:spPr bwMode="black">
              <a:xfrm>
                <a:off x="8908363" y="2879240"/>
                <a:ext cx="116616" cy="227031"/>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7" name="Freeform 16"/>
              <p:cNvSpPr>
                <a:spLocks/>
              </p:cNvSpPr>
              <p:nvPr/>
            </p:nvSpPr>
            <p:spPr bwMode="black">
              <a:xfrm>
                <a:off x="9216175" y="2726981"/>
                <a:ext cx="111191" cy="37929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8" name="Freeform 17"/>
              <p:cNvSpPr>
                <a:spLocks/>
              </p:cNvSpPr>
              <p:nvPr/>
            </p:nvSpPr>
            <p:spPr bwMode="black">
              <a:xfrm>
                <a:off x="9523987" y="2517623"/>
                <a:ext cx="111191" cy="69876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9" name="Freeform 18"/>
              <p:cNvSpPr>
                <a:spLocks/>
              </p:cNvSpPr>
              <p:nvPr/>
            </p:nvSpPr>
            <p:spPr bwMode="black">
              <a:xfrm>
                <a:off x="9826371" y="2726981"/>
                <a:ext cx="111191" cy="37929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20" name="Freeform 19"/>
              <p:cNvSpPr>
                <a:spLocks/>
              </p:cNvSpPr>
              <p:nvPr/>
            </p:nvSpPr>
            <p:spPr bwMode="black">
              <a:xfrm>
                <a:off x="10134183" y="2879240"/>
                <a:ext cx="111191" cy="227031"/>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grpSp>
      </p:grpSp>
      <p:cxnSp>
        <p:nvCxnSpPr>
          <p:cNvPr id="21" name="Straight Connector 20"/>
          <p:cNvCxnSpPr/>
          <p:nvPr/>
        </p:nvCxnSpPr>
        <p:spPr>
          <a:xfrm>
            <a:off x="-792479" y="3849688"/>
            <a:ext cx="13716001" cy="0"/>
          </a:xfrm>
          <a:prstGeom prst="line">
            <a:avLst/>
          </a:prstGeom>
          <a:ln w="22225">
            <a:gradFill flip="none" rotWithShape="1">
              <a:gsLst>
                <a:gs pos="0">
                  <a:schemeClr val="accent1">
                    <a:tint val="66000"/>
                    <a:satMod val="160000"/>
                    <a:alpha val="0"/>
                  </a:schemeClr>
                </a:gs>
                <a:gs pos="50000">
                  <a:schemeClr val="bg1"/>
                </a:gs>
                <a:gs pos="100000">
                  <a:schemeClr val="bg1">
                    <a:alpha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2707" y="3773515"/>
            <a:ext cx="7643446" cy="111001"/>
          </a:xfrm>
          <a:prstGeom prst="rect">
            <a:avLst/>
          </a:prstGeom>
        </p:spPr>
      </p:pic>
    </p:spTree>
    <p:extLst>
      <p:ext uri="{BB962C8B-B14F-4D97-AF65-F5344CB8AC3E}">
        <p14:creationId xmlns:p14="http://schemas.microsoft.com/office/powerpoint/2010/main" val="1380645462"/>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33693" y="1338947"/>
            <a:ext cx="9620685" cy="3861376"/>
          </a:xfrm>
          <a:prstGeom prst="rect">
            <a:avLst/>
          </a:prstGeom>
          <a:gradFill flip="none" rotWithShape="1">
            <a:gsLst>
              <a:gs pos="0">
                <a:schemeClr val="tx1">
                  <a:lumMod val="50000"/>
                  <a:alpha val="40000"/>
                </a:schemeClr>
              </a:gs>
              <a:gs pos="100000">
                <a:schemeClr val="bg1">
                  <a:alpha val="5000"/>
                </a:schemeClr>
              </a:gs>
            </a:gsLst>
            <a:path path="shape">
              <a:fillToRect l="50000" t="50000" r="50000" b="50000"/>
            </a:path>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40" tIns="45371" rIns="90740" bIns="45371" rtlCol="0" anchor="ctr"/>
          <a:lstStyle/>
          <a:p>
            <a:pPr algn="ctr" defTabSz="907486"/>
            <a:endParaRPr lang="en-US" dirty="0">
              <a:solidFill>
                <a:srgbClr val="FFFFFF"/>
              </a:solidFill>
            </a:endParaRPr>
          </a:p>
        </p:txBody>
      </p:sp>
      <p:sp>
        <p:nvSpPr>
          <p:cNvPr id="4" name="Title 3"/>
          <p:cNvSpPr>
            <a:spLocks noGrp="1"/>
          </p:cNvSpPr>
          <p:nvPr>
            <p:ph type="title"/>
          </p:nvPr>
        </p:nvSpPr>
        <p:spPr/>
        <p:txBody>
          <a:bodyPr/>
          <a:lstStyle/>
          <a:p>
            <a:r>
              <a:rPr lang="en-US" dirty="0" smtClean="0"/>
              <a:t>Topics</a:t>
            </a:r>
            <a:endParaRPr lang="en-US" dirty="0"/>
          </a:p>
        </p:txBody>
      </p:sp>
      <p:sp>
        <p:nvSpPr>
          <p:cNvPr id="8" name="Content Placeholder 4"/>
          <p:cNvSpPr txBox="1">
            <a:spLocks/>
          </p:cNvSpPr>
          <p:nvPr/>
        </p:nvSpPr>
        <p:spPr>
          <a:xfrm>
            <a:off x="6896100" y="1671458"/>
            <a:ext cx="3581400" cy="5059363"/>
          </a:xfrm>
          <a:prstGeom prst="rect">
            <a:avLst/>
          </a:prstGeom>
        </p:spPr>
        <p:txBody>
          <a:bodyPr/>
          <a:lst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a:p>
        </p:txBody>
      </p:sp>
      <p:sp>
        <p:nvSpPr>
          <p:cNvPr id="18" name="Rounded Rectangle 17"/>
          <p:cNvSpPr/>
          <p:nvPr/>
        </p:nvSpPr>
        <p:spPr>
          <a:xfrm>
            <a:off x="652294" y="1349274"/>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19" name="Rounded Rectangle 18"/>
          <p:cNvSpPr/>
          <p:nvPr/>
        </p:nvSpPr>
        <p:spPr>
          <a:xfrm>
            <a:off x="652294" y="2175343"/>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20" name="Rounded Rectangle 19"/>
          <p:cNvSpPr/>
          <p:nvPr/>
        </p:nvSpPr>
        <p:spPr>
          <a:xfrm>
            <a:off x="652294" y="2988623"/>
            <a:ext cx="4296558" cy="1184233"/>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22" name="TextBox 21"/>
          <p:cNvSpPr txBox="1"/>
          <p:nvPr/>
        </p:nvSpPr>
        <p:spPr>
          <a:xfrm>
            <a:off x="649541" y="1278203"/>
            <a:ext cx="4321232"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Key Performance Indicators (KPI)</a:t>
            </a:r>
          </a:p>
        </p:txBody>
      </p:sp>
      <p:sp>
        <p:nvSpPr>
          <p:cNvPr id="23" name="TextBox 22"/>
          <p:cNvSpPr txBox="1"/>
          <p:nvPr/>
        </p:nvSpPr>
        <p:spPr>
          <a:xfrm>
            <a:off x="663751" y="2093948"/>
            <a:ext cx="4754880"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KPI Packaging</a:t>
            </a:r>
          </a:p>
        </p:txBody>
      </p:sp>
      <p:sp>
        <p:nvSpPr>
          <p:cNvPr id="24" name="TextBox 23"/>
          <p:cNvSpPr txBox="1"/>
          <p:nvPr/>
        </p:nvSpPr>
        <p:spPr>
          <a:xfrm>
            <a:off x="895206" y="3116319"/>
            <a:ext cx="3632009" cy="1015640"/>
          </a:xfrm>
          <a:prstGeom prst="rect">
            <a:avLst/>
          </a:prstGeom>
          <a:noFill/>
        </p:spPr>
        <p:txBody>
          <a:bodyPr wrap="square" lIns="91416" tIns="45709" rIns="91416" bIns="45709" rtlCol="0">
            <a:spAutoFit/>
          </a:bodyPr>
          <a:lstStyle/>
          <a:p>
            <a:pPr>
              <a:spcBef>
                <a:spcPts val="3799"/>
              </a:spcBef>
              <a:buClr>
                <a:srgbClr val="106FE2"/>
              </a:buClr>
              <a:buSzPct val="100000"/>
              <a:defRPr/>
            </a:pPr>
            <a:r>
              <a:rPr lang="en-US" sz="2000" dirty="0">
                <a:solidFill>
                  <a:schemeClr val="bg1"/>
                </a:solidFill>
              </a:rPr>
              <a:t>The </a:t>
            </a:r>
            <a:r>
              <a:rPr lang="en-US" sz="2000" dirty="0" smtClean="0">
                <a:solidFill>
                  <a:schemeClr val="bg1"/>
                </a:solidFill>
              </a:rPr>
              <a:t>Cisco 6 </a:t>
            </a:r>
            <a:r>
              <a:rPr lang="en-US" sz="2000" dirty="0">
                <a:solidFill>
                  <a:schemeClr val="bg1"/>
                </a:solidFill>
              </a:rPr>
              <a:t>Data Virtualization Platform and PS Assets</a:t>
            </a:r>
          </a:p>
        </p:txBody>
      </p:sp>
      <p:sp>
        <p:nvSpPr>
          <p:cNvPr id="26" name="Rounded Rectangle 25"/>
          <p:cNvSpPr/>
          <p:nvPr/>
        </p:nvSpPr>
        <p:spPr>
          <a:xfrm rot="16200000">
            <a:off x="266701" y="1524069"/>
            <a:ext cx="640080" cy="290499"/>
          </a:xfrm>
          <a:prstGeom prst="roundRect">
            <a:avLst>
              <a:gd name="adj" fmla="val 25376"/>
            </a:avLst>
          </a:prstGeom>
          <a:gradFill flip="none" rotWithShape="1">
            <a:gsLst>
              <a:gs pos="26000">
                <a:srgbClr val="03D526"/>
              </a:gs>
              <a:gs pos="100000">
                <a:srgbClr val="026211"/>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sp>
        <p:nvSpPr>
          <p:cNvPr id="27" name="Rounded Rectangle 26"/>
          <p:cNvSpPr/>
          <p:nvPr/>
        </p:nvSpPr>
        <p:spPr>
          <a:xfrm rot="16200000">
            <a:off x="266701" y="2350138"/>
            <a:ext cx="640080" cy="290499"/>
          </a:xfrm>
          <a:prstGeom prst="roundRect">
            <a:avLst>
              <a:gd name="adj" fmla="val 25376"/>
            </a:avLst>
          </a:prstGeom>
          <a:gradFill flip="none" rotWithShape="1">
            <a:gsLst>
              <a:gs pos="26000">
                <a:srgbClr val="00C8CD"/>
              </a:gs>
              <a:gs pos="100000">
                <a:srgbClr val="005D60"/>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sp>
        <p:nvSpPr>
          <p:cNvPr id="28" name="Rounded Rectangle 27"/>
          <p:cNvSpPr/>
          <p:nvPr/>
        </p:nvSpPr>
        <p:spPr>
          <a:xfrm rot="16200000">
            <a:off x="-8422" y="3468732"/>
            <a:ext cx="1220517" cy="260309"/>
          </a:xfrm>
          <a:prstGeom prst="roundRect">
            <a:avLst>
              <a:gd name="adj" fmla="val 25376"/>
            </a:avLst>
          </a:prstGeom>
          <a:gradFill flip="none" rotWithShape="1">
            <a:gsLst>
              <a:gs pos="26000">
                <a:srgbClr val="1585FF"/>
              </a:gs>
              <a:gs pos="100000">
                <a:srgbClr val="134486"/>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grpSp>
        <p:nvGrpSpPr>
          <p:cNvPr id="3" name="Group 2"/>
          <p:cNvGrpSpPr/>
          <p:nvPr/>
        </p:nvGrpSpPr>
        <p:grpSpPr>
          <a:xfrm>
            <a:off x="5418631" y="1226446"/>
            <a:ext cx="4510297" cy="734940"/>
            <a:chOff x="5111930" y="1254422"/>
            <a:chExt cx="4510297" cy="734940"/>
          </a:xfrm>
        </p:grpSpPr>
        <p:sp>
          <p:nvSpPr>
            <p:cNvPr id="14" name="Rounded Rectangle 13"/>
            <p:cNvSpPr/>
            <p:nvPr/>
          </p:nvSpPr>
          <p:spPr>
            <a:xfrm>
              <a:off x="5325669" y="1349274"/>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16" name="TextBox 15"/>
            <p:cNvSpPr txBox="1"/>
            <p:nvPr/>
          </p:nvSpPr>
          <p:spPr>
            <a:xfrm>
              <a:off x="5289780" y="1254422"/>
              <a:ext cx="3474720"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KPI Use Cases</a:t>
              </a:r>
            </a:p>
          </p:txBody>
        </p:sp>
        <p:sp>
          <p:nvSpPr>
            <p:cNvPr id="30" name="Rounded Rectangle 29"/>
            <p:cNvSpPr/>
            <p:nvPr/>
          </p:nvSpPr>
          <p:spPr>
            <a:xfrm rot="16200000">
              <a:off x="4937140" y="1524069"/>
              <a:ext cx="640080" cy="290499"/>
            </a:xfrm>
            <a:prstGeom prst="roundRect">
              <a:avLst>
                <a:gd name="adj" fmla="val 25376"/>
              </a:avLst>
            </a:prstGeom>
            <a:solidFill>
              <a:schemeClr val="accent6">
                <a:lumMod val="50000"/>
              </a:scheme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grpSp>
      <p:grpSp>
        <p:nvGrpSpPr>
          <p:cNvPr id="35" name="Group 34"/>
          <p:cNvGrpSpPr/>
          <p:nvPr/>
        </p:nvGrpSpPr>
        <p:grpSpPr>
          <a:xfrm>
            <a:off x="5418631" y="2026782"/>
            <a:ext cx="4510297" cy="734940"/>
            <a:chOff x="5111930" y="1254422"/>
            <a:chExt cx="4510297" cy="734940"/>
          </a:xfrm>
        </p:grpSpPr>
        <p:sp>
          <p:nvSpPr>
            <p:cNvPr id="37" name="Rounded Rectangle 36"/>
            <p:cNvSpPr/>
            <p:nvPr/>
          </p:nvSpPr>
          <p:spPr>
            <a:xfrm>
              <a:off x="5325669" y="1349274"/>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38" name="TextBox 37"/>
            <p:cNvSpPr txBox="1"/>
            <p:nvPr/>
          </p:nvSpPr>
          <p:spPr>
            <a:xfrm>
              <a:off x="5289780" y="1254422"/>
              <a:ext cx="3474720"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KPI Architecture</a:t>
              </a:r>
            </a:p>
          </p:txBody>
        </p:sp>
        <p:sp>
          <p:nvSpPr>
            <p:cNvPr id="39" name="Rounded Rectangle 38"/>
            <p:cNvSpPr/>
            <p:nvPr/>
          </p:nvSpPr>
          <p:spPr>
            <a:xfrm rot="16200000">
              <a:off x="4937140" y="1524069"/>
              <a:ext cx="640080" cy="290499"/>
            </a:xfrm>
            <a:prstGeom prst="roundRect">
              <a:avLst>
                <a:gd name="adj" fmla="val 25376"/>
              </a:avLst>
            </a:prstGeom>
            <a:solidFill>
              <a:srgbClr val="51FDFF"/>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grpSp>
    </p:spTree>
    <p:extLst>
      <p:ext uri="{BB962C8B-B14F-4D97-AF65-F5344CB8AC3E}">
        <p14:creationId xmlns:p14="http://schemas.microsoft.com/office/powerpoint/2010/main" val="3749645903"/>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Key Performance Indicators (KPI)</a:t>
            </a:r>
            <a:endParaRPr lang="en-US" dirty="0" smtClean="0"/>
          </a:p>
        </p:txBody>
      </p:sp>
      <p:sp>
        <p:nvSpPr>
          <p:cNvPr id="6" name="Rectangle 5"/>
          <p:cNvSpPr/>
          <p:nvPr/>
        </p:nvSpPr>
        <p:spPr>
          <a:xfrm>
            <a:off x="490048" y="1143021"/>
            <a:ext cx="11356356" cy="3895938"/>
          </a:xfrm>
          <a:prstGeom prst="rect">
            <a:avLst/>
          </a:prstGeom>
        </p:spPr>
        <p:txBody>
          <a:bodyPr wrap="square">
            <a:spAutoFit/>
          </a:bodyPr>
          <a:lstStyle/>
          <a:p>
            <a:pPr marL="342900" indent="-342900">
              <a:lnSpc>
                <a:spcPct val="95000"/>
              </a:lnSpc>
              <a:buFont typeface="Arial"/>
              <a:buChar char="•"/>
            </a:pPr>
            <a:r>
              <a:rPr lang="en-US" sz="2000" dirty="0">
                <a:solidFill>
                  <a:schemeClr val="bg1"/>
                </a:solidFill>
                <a:latin typeface="+mj-lt"/>
              </a:rPr>
              <a:t>What is KPI?</a:t>
            </a:r>
          </a:p>
          <a:p>
            <a:pPr marL="614921" lvl="1" indent="-342900">
              <a:lnSpc>
                <a:spcPct val="95000"/>
              </a:lnSpc>
              <a:buFont typeface="Arial"/>
              <a:buChar char="•"/>
            </a:pPr>
            <a:r>
              <a:rPr lang="en-US" sz="2000" dirty="0">
                <a:solidFill>
                  <a:schemeClr val="bg1"/>
                </a:solidFill>
                <a:latin typeface="+mj-lt"/>
              </a:rPr>
              <a:t>Provides insight into resource usage, sessions and requests.</a:t>
            </a:r>
          </a:p>
          <a:p>
            <a:pPr marL="614921" lvl="1" indent="-342900">
              <a:lnSpc>
                <a:spcPct val="95000"/>
              </a:lnSpc>
              <a:buFont typeface="Arial"/>
              <a:buChar char="•"/>
            </a:pPr>
            <a:r>
              <a:rPr lang="en-US" sz="2000" dirty="0">
                <a:solidFill>
                  <a:schemeClr val="bg1"/>
                </a:solidFill>
                <a:latin typeface="+mj-lt"/>
              </a:rPr>
              <a:t>Correlated by time and user.</a:t>
            </a:r>
          </a:p>
          <a:p>
            <a:pPr marL="614921" lvl="1" indent="-342900">
              <a:lnSpc>
                <a:spcPct val="95000"/>
              </a:lnSpc>
              <a:buFont typeface="Arial"/>
              <a:buChar char="•"/>
            </a:pPr>
            <a:r>
              <a:rPr lang="en-US" sz="2000" dirty="0">
                <a:solidFill>
                  <a:schemeClr val="bg1"/>
                </a:solidFill>
                <a:latin typeface="+mj-lt"/>
              </a:rPr>
              <a:t>Pre-packaged queries that can be executed by the user.</a:t>
            </a:r>
          </a:p>
          <a:p>
            <a:pPr marL="614921" lvl="1" indent="-342900">
              <a:lnSpc>
                <a:spcPct val="95000"/>
              </a:lnSpc>
              <a:buFont typeface="Arial"/>
              <a:buChar char="•"/>
            </a:pPr>
            <a:r>
              <a:rPr lang="en-US" sz="2000" dirty="0">
                <a:solidFill>
                  <a:schemeClr val="bg1"/>
                </a:solidFill>
                <a:latin typeface="+mj-lt"/>
              </a:rPr>
              <a:t>Cached historical logs.</a:t>
            </a:r>
          </a:p>
          <a:p>
            <a:pPr marL="160337" indent="-342900">
              <a:lnSpc>
                <a:spcPct val="95000"/>
              </a:lnSpc>
              <a:buFont typeface="Arial"/>
              <a:buChar char="•"/>
            </a:pPr>
            <a:r>
              <a:rPr lang="en-US" sz="2000" dirty="0">
                <a:solidFill>
                  <a:schemeClr val="bg1"/>
                </a:solidFill>
                <a:latin typeface="+mj-lt"/>
              </a:rPr>
              <a:t>What are the Benefits?</a:t>
            </a:r>
          </a:p>
          <a:p>
            <a:pPr marL="614921" lvl="1" indent="-342900">
              <a:lnSpc>
                <a:spcPct val="95000"/>
              </a:lnSpc>
              <a:buFont typeface="Arial"/>
              <a:buChar char="•"/>
            </a:pPr>
            <a:r>
              <a:rPr lang="en-US" sz="2000" dirty="0">
                <a:solidFill>
                  <a:schemeClr val="bg1"/>
                </a:solidFill>
                <a:latin typeface="+mj-lt"/>
              </a:rPr>
              <a:t>Provides insights into how Composite is being utilized.</a:t>
            </a:r>
          </a:p>
          <a:p>
            <a:pPr marL="1069609" lvl="2" indent="-342900">
              <a:lnSpc>
                <a:spcPct val="95000"/>
              </a:lnSpc>
              <a:buFont typeface="Arial"/>
              <a:buChar char="•"/>
            </a:pPr>
            <a:r>
              <a:rPr lang="en-US" sz="2000" dirty="0">
                <a:solidFill>
                  <a:schemeClr val="bg1"/>
                </a:solidFill>
                <a:latin typeface="+mj-lt"/>
              </a:rPr>
              <a:t>Gain insight into what your user base is doing in Composite</a:t>
            </a:r>
          </a:p>
          <a:p>
            <a:pPr marL="1069609" lvl="2" indent="-342900">
              <a:lnSpc>
                <a:spcPct val="95000"/>
              </a:lnSpc>
              <a:buFont typeface="Arial"/>
              <a:buChar char="•"/>
            </a:pPr>
            <a:r>
              <a:rPr lang="en-US" sz="2000" dirty="0">
                <a:solidFill>
                  <a:schemeClr val="bg1"/>
                </a:solidFill>
                <a:latin typeface="+mj-lt"/>
              </a:rPr>
              <a:t>Proactively detect long running queries in your CIS environment</a:t>
            </a:r>
          </a:p>
          <a:p>
            <a:pPr marL="1069609" lvl="2" indent="-342900">
              <a:lnSpc>
                <a:spcPct val="95000"/>
              </a:lnSpc>
              <a:buFont typeface="Arial"/>
              <a:buChar char="•"/>
            </a:pPr>
            <a:r>
              <a:rPr lang="en-US" sz="2000" dirty="0">
                <a:solidFill>
                  <a:schemeClr val="bg1"/>
                </a:solidFill>
                <a:latin typeface="+mj-lt"/>
              </a:rPr>
              <a:t>Quickly review the status of all the caches in your environment</a:t>
            </a:r>
          </a:p>
          <a:p>
            <a:pPr marL="1069609" lvl="2" indent="-342900">
              <a:lnSpc>
                <a:spcPct val="95000"/>
              </a:lnSpc>
              <a:buFont typeface="Arial"/>
              <a:buChar char="•"/>
            </a:pPr>
            <a:r>
              <a:rPr lang="en-US" sz="2000" dirty="0">
                <a:solidFill>
                  <a:schemeClr val="bg1"/>
                </a:solidFill>
                <a:latin typeface="+mj-lt"/>
              </a:rPr>
              <a:t>Debug performance issues by relating CPU and Memory metrics to requests</a:t>
            </a:r>
          </a:p>
          <a:p>
            <a:pPr marL="1069609" lvl="2" indent="-342900">
              <a:lnSpc>
                <a:spcPct val="95000"/>
              </a:lnSpc>
              <a:buFont typeface="Arial"/>
              <a:buChar char="•"/>
            </a:pPr>
            <a:r>
              <a:rPr lang="en-US" sz="2000" dirty="0">
                <a:solidFill>
                  <a:schemeClr val="bg1"/>
                </a:solidFill>
                <a:latin typeface="+mj-lt"/>
              </a:rPr>
              <a:t>Identify unused resources that can be removed or retired</a:t>
            </a:r>
          </a:p>
          <a:p>
            <a:pPr marL="614921" lvl="1" indent="-342900">
              <a:lnSpc>
                <a:spcPct val="95000"/>
              </a:lnSpc>
              <a:buFont typeface="Arial"/>
              <a:buChar char="•"/>
            </a:pPr>
            <a:r>
              <a:rPr lang="en-US" sz="2000" dirty="0">
                <a:solidFill>
                  <a:schemeClr val="bg1"/>
                </a:solidFill>
                <a:latin typeface="+mj-lt"/>
              </a:rPr>
              <a:t>Saves developers time with pre-packaged assets.</a:t>
            </a:r>
          </a:p>
        </p:txBody>
      </p:sp>
      <p:sp>
        <p:nvSpPr>
          <p:cNvPr id="27" name="Rounded Rectangle 26"/>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428920638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Key Performance Indicators (KPI)</a:t>
            </a:r>
            <a:endParaRPr lang="en-US" dirty="0" smtClean="0"/>
          </a:p>
        </p:txBody>
      </p:sp>
      <p:sp>
        <p:nvSpPr>
          <p:cNvPr id="6" name="Rectangle 5"/>
          <p:cNvSpPr/>
          <p:nvPr/>
        </p:nvSpPr>
        <p:spPr>
          <a:xfrm>
            <a:off x="490048" y="1143021"/>
            <a:ext cx="11356356" cy="2434000"/>
          </a:xfrm>
          <a:prstGeom prst="rect">
            <a:avLst/>
          </a:prstGeom>
        </p:spPr>
        <p:txBody>
          <a:bodyPr wrap="square">
            <a:spAutoFit/>
          </a:bodyPr>
          <a:lstStyle/>
          <a:p>
            <a:pPr marL="342900" indent="-342900">
              <a:lnSpc>
                <a:spcPct val="95000"/>
              </a:lnSpc>
              <a:buFont typeface="Arial"/>
              <a:buChar char="•"/>
            </a:pPr>
            <a:r>
              <a:rPr lang="en-US" sz="2000" dirty="0">
                <a:solidFill>
                  <a:schemeClr val="bg1"/>
                </a:solidFill>
                <a:latin typeface="+mj-lt"/>
              </a:rPr>
              <a:t>Limitations of KPI</a:t>
            </a:r>
          </a:p>
          <a:p>
            <a:pPr marL="797484" lvl="1" indent="-342900">
              <a:lnSpc>
                <a:spcPct val="95000"/>
              </a:lnSpc>
              <a:buFont typeface="Arial"/>
              <a:buChar char="•"/>
            </a:pPr>
            <a:r>
              <a:rPr lang="en-US" sz="2000" dirty="0">
                <a:solidFill>
                  <a:schemeClr val="bg1"/>
                </a:solidFill>
                <a:latin typeface="+mj-lt"/>
              </a:rPr>
              <a:t>Metrics are not gathered in real time. KPI only enables historical reporting.</a:t>
            </a:r>
          </a:p>
          <a:p>
            <a:pPr marL="797484" lvl="1" indent="-342900">
              <a:lnSpc>
                <a:spcPct val="95000"/>
              </a:lnSpc>
              <a:buFont typeface="Arial"/>
              <a:buChar char="•"/>
            </a:pPr>
            <a:r>
              <a:rPr lang="en-US" sz="2000" dirty="0">
                <a:solidFill>
                  <a:schemeClr val="bg1"/>
                </a:solidFill>
                <a:latin typeface="+mj-lt"/>
              </a:rPr>
              <a:t>KPI does not contain notification capabilities.</a:t>
            </a:r>
          </a:p>
          <a:p>
            <a:pPr marL="797484" lvl="1" indent="-342900">
              <a:lnSpc>
                <a:spcPct val="95000"/>
              </a:lnSpc>
              <a:buFont typeface="Arial"/>
              <a:buChar char="•"/>
            </a:pPr>
            <a:r>
              <a:rPr lang="en-US" sz="2000" dirty="0">
                <a:solidFill>
                  <a:schemeClr val="bg1"/>
                </a:solidFill>
                <a:latin typeface="+mj-lt"/>
              </a:rPr>
              <a:t>KPI only functions while the host CIS instance is online</a:t>
            </a:r>
            <a:r>
              <a:rPr lang="en-US" sz="2000" dirty="0" smtClean="0">
                <a:solidFill>
                  <a:schemeClr val="bg1"/>
                </a:solidFill>
                <a:latin typeface="+mj-lt"/>
              </a:rPr>
              <a:t>.	</a:t>
            </a:r>
            <a:endParaRPr lang="en-US" sz="2000" dirty="0">
              <a:solidFill>
                <a:schemeClr val="bg1"/>
              </a:solidFill>
              <a:latin typeface="+mj-lt"/>
            </a:endParaRPr>
          </a:p>
          <a:p>
            <a:pPr marL="797484" lvl="1" indent="-342900">
              <a:lnSpc>
                <a:spcPct val="95000"/>
              </a:lnSpc>
              <a:buFont typeface="Arial"/>
              <a:buChar char="•"/>
            </a:pPr>
            <a:r>
              <a:rPr lang="en-US" sz="2000" dirty="0">
                <a:solidFill>
                  <a:schemeClr val="bg1"/>
                </a:solidFill>
                <a:latin typeface="+mj-lt"/>
              </a:rPr>
              <a:t>Clients must configure backup of metrics data separately.</a:t>
            </a:r>
          </a:p>
          <a:p>
            <a:pPr marL="797484" lvl="1" indent="-342900">
              <a:lnSpc>
                <a:spcPct val="95000"/>
              </a:lnSpc>
              <a:buFont typeface="Arial"/>
              <a:buChar char="•"/>
            </a:pPr>
            <a:r>
              <a:rPr lang="en-US" sz="2000" dirty="0">
                <a:solidFill>
                  <a:schemeClr val="bg1"/>
                </a:solidFill>
                <a:latin typeface="+mj-lt"/>
              </a:rPr>
              <a:t>KPI does not include a presentation layer, clients must build their own reports.</a:t>
            </a:r>
          </a:p>
          <a:p>
            <a:pPr marL="797484" lvl="1" indent="-342900">
              <a:lnSpc>
                <a:spcPct val="95000"/>
              </a:lnSpc>
              <a:buFont typeface="Arial"/>
              <a:buChar char="•"/>
            </a:pPr>
            <a:r>
              <a:rPr lang="en-US" sz="2000" dirty="0">
                <a:solidFill>
                  <a:schemeClr val="bg1"/>
                </a:solidFill>
                <a:latin typeface="+mj-lt"/>
              </a:rPr>
              <a:t>A high volume of requests can cause log files to consume all disk space on the CIS instance.</a:t>
            </a:r>
          </a:p>
        </p:txBody>
      </p:sp>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289154251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KPI Packaging</a:t>
            </a:r>
            <a:endParaRPr lang="en-US" dirty="0" smtClean="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2" name="Rectangle 1"/>
          <p:cNvSpPr/>
          <p:nvPr/>
        </p:nvSpPr>
        <p:spPr>
          <a:xfrm>
            <a:off x="508189" y="1285244"/>
            <a:ext cx="10884678" cy="2400657"/>
          </a:xfrm>
          <a:prstGeom prst="rect">
            <a:avLst/>
          </a:prstGeom>
        </p:spPr>
        <p:txBody>
          <a:bodyPr wrap="square">
            <a:spAutoFit/>
          </a:bodyPr>
          <a:lstStyle/>
          <a:p>
            <a:pPr indent="-182563"/>
            <a:r>
              <a:rPr lang="en-US" dirty="0">
                <a:solidFill>
                  <a:srgbClr val="FFFFFF"/>
                </a:solidFill>
              </a:rPr>
              <a:t>How to get it?</a:t>
            </a:r>
          </a:p>
          <a:p>
            <a:pPr lvl="1" indent="-182563"/>
            <a:r>
              <a:rPr lang="en-US" sz="1600" dirty="0" smtClean="0">
                <a:solidFill>
                  <a:srgbClr val="FFFFFF"/>
                </a:solidFill>
              </a:rPr>
              <a:t>Downloadable from </a:t>
            </a:r>
            <a:r>
              <a:rPr lang="en-US" sz="1600" dirty="0" err="1" smtClean="0">
                <a:solidFill>
                  <a:srgbClr val="FFFFFF"/>
                </a:solidFill>
              </a:rPr>
              <a:t>GitHub</a:t>
            </a:r>
            <a:r>
              <a:rPr lang="en-US" sz="1600" dirty="0" smtClean="0">
                <a:solidFill>
                  <a:srgbClr val="FFFFFF"/>
                </a:solidFill>
              </a:rPr>
              <a:t>. </a:t>
            </a:r>
            <a:r>
              <a:rPr lang="en-US" sz="1600" dirty="0" err="1" smtClean="0">
                <a:solidFill>
                  <a:srgbClr val="FFFFFF"/>
                </a:solidFill>
              </a:rPr>
              <a:t>github.com</a:t>
            </a:r>
            <a:r>
              <a:rPr lang="en-US" sz="1600" dirty="0" smtClean="0">
                <a:solidFill>
                  <a:srgbClr val="FFFFFF"/>
                </a:solidFill>
              </a:rPr>
              <a:t>/cisco</a:t>
            </a:r>
            <a:endParaRPr lang="en-US" sz="1600" dirty="0">
              <a:solidFill>
                <a:srgbClr val="FFFFFF"/>
              </a:solidFill>
            </a:endParaRPr>
          </a:p>
          <a:p>
            <a:pPr lvl="1" indent="-182563"/>
            <a:r>
              <a:rPr lang="en-US" sz="1600" dirty="0">
                <a:solidFill>
                  <a:srgbClr val="FFFFFF"/>
                </a:solidFill>
              </a:rPr>
              <a:t>Dependent on </a:t>
            </a:r>
            <a:r>
              <a:rPr lang="en-US" sz="1600" dirty="0" smtClean="0">
                <a:solidFill>
                  <a:srgbClr val="FFFFFF"/>
                </a:solidFill>
              </a:rPr>
              <a:t>AS </a:t>
            </a:r>
            <a:r>
              <a:rPr lang="en-US" sz="1600" dirty="0">
                <a:solidFill>
                  <a:srgbClr val="FFFFFF"/>
                </a:solidFill>
              </a:rPr>
              <a:t>Asset </a:t>
            </a:r>
            <a:r>
              <a:rPr lang="en-US" sz="1600" dirty="0" smtClean="0">
                <a:solidFill>
                  <a:srgbClr val="FFFFFF"/>
                </a:solidFill>
              </a:rPr>
              <a:t>Utilities, also available on </a:t>
            </a:r>
            <a:r>
              <a:rPr lang="en-US" sz="1600" dirty="0" err="1" smtClean="0">
                <a:solidFill>
                  <a:srgbClr val="FFFFFF"/>
                </a:solidFill>
              </a:rPr>
              <a:t>GitHub</a:t>
            </a:r>
            <a:r>
              <a:rPr lang="en-US" sz="1600" dirty="0" smtClean="0">
                <a:solidFill>
                  <a:srgbClr val="FFFFFF"/>
                </a:solidFill>
              </a:rPr>
              <a:t>.</a:t>
            </a:r>
            <a:endParaRPr lang="en-US" sz="1600" dirty="0">
              <a:solidFill>
                <a:srgbClr val="FFFFFF"/>
              </a:solidFill>
            </a:endParaRPr>
          </a:p>
          <a:p>
            <a:pPr indent="-182563"/>
            <a:r>
              <a:rPr lang="en-US" dirty="0">
                <a:solidFill>
                  <a:srgbClr val="FFFFFF"/>
                </a:solidFill>
              </a:rPr>
              <a:t>How is it Packaged?</a:t>
            </a:r>
          </a:p>
          <a:p>
            <a:pPr lvl="1" indent="-182563"/>
            <a:r>
              <a:rPr lang="en-US" sz="1600" dirty="0">
                <a:solidFill>
                  <a:srgbClr val="FFFFFF"/>
                </a:solidFill>
              </a:rPr>
              <a:t>Car file </a:t>
            </a:r>
            <a:r>
              <a:rPr lang="en-US" sz="1600" dirty="0" smtClean="0">
                <a:solidFill>
                  <a:srgbClr val="FFFFFF"/>
                </a:solidFill>
              </a:rPr>
              <a:t>import.</a:t>
            </a:r>
          </a:p>
          <a:p>
            <a:pPr lvl="1" indent="-182563"/>
            <a:r>
              <a:rPr lang="en-US" sz="1600" dirty="0" smtClean="0">
                <a:solidFill>
                  <a:srgbClr val="FFFFFF"/>
                </a:solidFill>
              </a:rPr>
              <a:t>Additional car file for MS </a:t>
            </a:r>
            <a:r>
              <a:rPr lang="en-US" sz="1600" dirty="0" err="1" smtClean="0">
                <a:solidFill>
                  <a:srgbClr val="FFFFFF"/>
                </a:solidFill>
              </a:rPr>
              <a:t>SQLServer</a:t>
            </a:r>
            <a:r>
              <a:rPr lang="en-US" sz="1600" dirty="0" smtClean="0">
                <a:solidFill>
                  <a:srgbClr val="FFFFFF"/>
                </a:solidFill>
              </a:rPr>
              <a:t> support. </a:t>
            </a:r>
            <a:endParaRPr lang="en-US" sz="1600" dirty="0">
              <a:solidFill>
                <a:srgbClr val="FFFFFF"/>
              </a:solidFill>
            </a:endParaRPr>
          </a:p>
          <a:p>
            <a:pPr lvl="1" indent="-182563"/>
            <a:r>
              <a:rPr lang="en-US" sz="1600" dirty="0">
                <a:solidFill>
                  <a:srgbClr val="FFFFFF"/>
                </a:solidFill>
              </a:rPr>
              <a:t>Batch script for UNIX for CPU memory checker.</a:t>
            </a:r>
          </a:p>
          <a:p>
            <a:pPr lvl="1" indent="-182563"/>
            <a:r>
              <a:rPr lang="en-US" sz="1600" dirty="0">
                <a:solidFill>
                  <a:srgbClr val="FFFFFF"/>
                </a:solidFill>
              </a:rPr>
              <a:t>Installs into /shared</a:t>
            </a:r>
            <a:r>
              <a:rPr lang="en-US" sz="1600" dirty="0" smtClean="0">
                <a:solidFill>
                  <a:srgbClr val="FFFFFF"/>
                </a:solidFill>
              </a:rPr>
              <a:t>/</a:t>
            </a:r>
            <a:r>
              <a:rPr lang="en-US" sz="1600" dirty="0" err="1" smtClean="0">
                <a:solidFill>
                  <a:srgbClr val="FFFFFF"/>
                </a:solidFill>
              </a:rPr>
              <a:t>ASAssets</a:t>
            </a:r>
            <a:r>
              <a:rPr lang="en-US" sz="1600" dirty="0">
                <a:solidFill>
                  <a:srgbClr val="FFFFFF"/>
                </a:solidFill>
              </a:rPr>
              <a:t>/</a:t>
            </a:r>
            <a:r>
              <a:rPr lang="en-US" sz="1600" dirty="0" smtClean="0">
                <a:solidFill>
                  <a:srgbClr val="FFFFFF"/>
                </a:solidFill>
              </a:rPr>
              <a:t>KPI and creates a CIS virtual database.</a:t>
            </a:r>
            <a:endParaRPr lang="en-US" sz="1600" dirty="0">
              <a:solidFill>
                <a:srgbClr val="FFFFFF"/>
              </a:solidFill>
            </a:endParaRPr>
          </a:p>
          <a:p>
            <a:pPr lvl="1" indent="-182563"/>
            <a:r>
              <a:rPr lang="en-US" sz="1600" dirty="0">
                <a:solidFill>
                  <a:srgbClr val="FFFFFF"/>
                </a:solidFill>
              </a:rPr>
              <a:t>Configurable setup.</a:t>
            </a:r>
          </a:p>
        </p:txBody>
      </p:sp>
    </p:spTree>
    <p:extLst>
      <p:ext uri="{BB962C8B-B14F-4D97-AF65-F5344CB8AC3E}">
        <p14:creationId xmlns:p14="http://schemas.microsoft.com/office/powerpoint/2010/main" val="237395227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KPI Packaging</a:t>
            </a:r>
            <a:endParaRPr lang="en-US" dirty="0" smtClean="0"/>
          </a:p>
        </p:txBody>
      </p:sp>
      <p:sp>
        <p:nvSpPr>
          <p:cNvPr id="4" name="Rectangle 3"/>
          <p:cNvSpPr>
            <a:spLocks noGrp="1" noChangeArrowheads="1"/>
          </p:cNvSpPr>
          <p:nvPr>
            <p:ph idx="1"/>
          </p:nvPr>
        </p:nvSpPr>
        <p:spPr>
          <a:xfrm>
            <a:off x="457200" y="1219200"/>
            <a:ext cx="8229600" cy="4953000"/>
          </a:xfrm>
        </p:spPr>
        <p:txBody>
          <a:bodyPr>
            <a:noAutofit/>
          </a:bodyPr>
          <a:lstStyle/>
          <a:p>
            <a:pPr indent="-182563"/>
            <a:r>
              <a:rPr lang="en-US" sz="2400" dirty="0" smtClean="0"/>
              <a:t>What are the system requirements?</a:t>
            </a:r>
          </a:p>
          <a:p>
            <a:pPr lvl="1" indent="-182563"/>
            <a:r>
              <a:rPr lang="en-US" sz="1600" dirty="0" smtClean="0"/>
              <a:t>CIS 6.2.x or later required</a:t>
            </a:r>
          </a:p>
          <a:p>
            <a:pPr lvl="1" indent="-182563"/>
            <a:r>
              <a:rPr lang="en-US" sz="1600" dirty="0" smtClean="0"/>
              <a:t>Sufficient file system space for CIS to write temporary log files to is required </a:t>
            </a:r>
          </a:p>
          <a:p>
            <a:pPr lvl="1" indent="-182563"/>
            <a:r>
              <a:rPr lang="en-US" sz="1600" dirty="0" smtClean="0"/>
              <a:t>Each CIS environment monitored requires a separate schema on one of the following DB platforms</a:t>
            </a:r>
          </a:p>
          <a:p>
            <a:pPr lvl="2" indent="-182563"/>
            <a:r>
              <a:rPr lang="en-US" dirty="0" smtClean="0"/>
              <a:t>Oracle 10g or later</a:t>
            </a:r>
          </a:p>
          <a:p>
            <a:pPr lvl="2" indent="-182563"/>
            <a:r>
              <a:rPr lang="en-US" dirty="0" smtClean="0"/>
              <a:t>SQL Server 2008 or later</a:t>
            </a:r>
          </a:p>
          <a:p>
            <a:pPr lvl="2" indent="-182563"/>
            <a:r>
              <a:rPr lang="en-US" dirty="0" err="1" smtClean="0"/>
              <a:t>MySql</a:t>
            </a:r>
            <a:r>
              <a:rPr lang="en-US" dirty="0" smtClean="0"/>
              <a:t> 5 or later</a:t>
            </a:r>
          </a:p>
          <a:p>
            <a:pPr lvl="1" indent="-182563"/>
            <a:r>
              <a:rPr lang="en-US" sz="1600" dirty="0" smtClean="0"/>
              <a:t>A dedicated service account for the KPI LDAP data source is highly recommended</a:t>
            </a:r>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50950286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a:xfrm>
            <a:off x="306188" y="139700"/>
            <a:ext cx="11882637" cy="889000"/>
          </a:xfrm>
        </p:spPr>
        <p:txBody>
          <a:bodyPr/>
          <a:lstStyle/>
          <a:p>
            <a:r>
              <a:rPr lang="en-US" dirty="0"/>
              <a:t>The Composite 6 Data Virtualization Platform and </a:t>
            </a:r>
            <a:r>
              <a:rPr lang="en-US" dirty="0" smtClean="0"/>
              <a:t/>
            </a:r>
            <a:br>
              <a:rPr lang="en-US" dirty="0" smtClean="0"/>
            </a:br>
            <a:r>
              <a:rPr lang="en-US" dirty="0" smtClean="0">
                <a:solidFill>
                  <a:srgbClr val="FFFF00"/>
                </a:solidFill>
              </a:rPr>
              <a:t>AS </a:t>
            </a:r>
            <a:r>
              <a:rPr lang="en-US" dirty="0">
                <a:solidFill>
                  <a:srgbClr val="FFFF00"/>
                </a:solidFill>
              </a:rPr>
              <a:t>Assets</a:t>
            </a:r>
            <a:endParaRPr lang="en-US" dirty="0" smtClean="0"/>
          </a:p>
        </p:txBody>
      </p:sp>
      <p:sp>
        <p:nvSpPr>
          <p:cNvPr id="4" name="AutoShape 25"/>
          <p:cNvSpPr>
            <a:spLocks noChangeArrowheads="1"/>
          </p:cNvSpPr>
          <p:nvPr/>
        </p:nvSpPr>
        <p:spPr bwMode="auto">
          <a:xfrm>
            <a:off x="1622997" y="2418896"/>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Discovery</a:t>
            </a:r>
          </a:p>
        </p:txBody>
      </p:sp>
      <p:sp>
        <p:nvSpPr>
          <p:cNvPr id="5" name="AutoShape 25"/>
          <p:cNvSpPr>
            <a:spLocks noChangeArrowheads="1"/>
          </p:cNvSpPr>
          <p:nvPr/>
        </p:nvSpPr>
        <p:spPr bwMode="auto">
          <a:xfrm>
            <a:off x="9055672" y="4028621"/>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Active Cluster</a:t>
            </a:r>
          </a:p>
        </p:txBody>
      </p:sp>
      <p:sp>
        <p:nvSpPr>
          <p:cNvPr id="7" name="AutoShape 25"/>
          <p:cNvSpPr>
            <a:spLocks noChangeArrowheads="1"/>
          </p:cNvSpPr>
          <p:nvPr/>
        </p:nvSpPr>
        <p:spPr bwMode="auto">
          <a:xfrm>
            <a:off x="3275584" y="1947409"/>
            <a:ext cx="5638800" cy="3833812"/>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endParaRPr lang="en-US" sz="1200">
              <a:latin typeface="Times New Roman" charset="0"/>
              <a:ea typeface="ＭＳ Ｐゴシック" charset="0"/>
              <a:cs typeface="ＭＳ Ｐゴシック" charset="0"/>
            </a:endParaRPr>
          </a:p>
        </p:txBody>
      </p:sp>
      <p:sp>
        <p:nvSpPr>
          <p:cNvPr id="8" name="Rectangle 4"/>
          <p:cNvSpPr>
            <a:spLocks noChangeArrowheads="1"/>
          </p:cNvSpPr>
          <p:nvPr/>
        </p:nvSpPr>
        <p:spPr bwMode="auto">
          <a:xfrm>
            <a:off x="3575622" y="2601459"/>
            <a:ext cx="5126037" cy="2651125"/>
          </a:xfrm>
          <a:prstGeom prst="rect">
            <a:avLst/>
          </a:prstGeom>
          <a:solidFill>
            <a:srgbClr val="DDDDDD"/>
          </a:solidFill>
          <a:ln w="9525">
            <a:solidFill>
              <a:srgbClr val="C0C0C0"/>
            </a:solidFill>
            <a:miter lim="800000"/>
            <a:headEnd/>
            <a:tailEnd/>
          </a:ln>
        </p:spPr>
        <p:txBody>
          <a:bodyPr anchor="ctr"/>
          <a:lstStyle/>
          <a:p>
            <a:endParaRPr lang="en-US" sz="1800">
              <a:solidFill>
                <a:srgbClr val="FFFFFF"/>
              </a:solidFill>
            </a:endParaRPr>
          </a:p>
        </p:txBody>
      </p:sp>
      <p:sp>
        <p:nvSpPr>
          <p:cNvPr id="9" name="Rectangle 5"/>
          <p:cNvSpPr>
            <a:spLocks noChangeArrowheads="1"/>
          </p:cNvSpPr>
          <p:nvPr/>
        </p:nvSpPr>
        <p:spPr bwMode="auto">
          <a:xfrm>
            <a:off x="3662934" y="3630159"/>
            <a:ext cx="4953000" cy="612775"/>
          </a:xfrm>
          <a:prstGeom prst="rect">
            <a:avLst/>
          </a:prstGeom>
          <a:solidFill>
            <a:srgbClr val="F8F8F8"/>
          </a:solidFill>
          <a:ln w="9525">
            <a:solidFill>
              <a:srgbClr val="C0C0C0"/>
            </a:solidFill>
            <a:miter lim="800000"/>
            <a:headEnd/>
            <a:tailEnd/>
          </a:ln>
        </p:spPr>
        <p:txBody>
          <a:bodyPr anchor="ctr"/>
          <a:lstStyle/>
          <a:p>
            <a:endParaRPr lang="en-US" sz="1800">
              <a:solidFill>
                <a:srgbClr val="FFFFFF"/>
              </a:solidFill>
            </a:endParaRPr>
          </a:p>
        </p:txBody>
      </p:sp>
      <p:sp>
        <p:nvSpPr>
          <p:cNvPr id="10" name="Rounded Rectangle 7"/>
          <p:cNvSpPr>
            <a:spLocks noChangeArrowheads="1"/>
          </p:cNvSpPr>
          <p:nvPr/>
        </p:nvSpPr>
        <p:spPr bwMode="auto">
          <a:xfrm>
            <a:off x="6187059" y="3815896"/>
            <a:ext cx="2330450" cy="365125"/>
          </a:xfrm>
          <a:prstGeom prst="roundRect">
            <a:avLst>
              <a:gd name="adj" fmla="val 17630"/>
            </a:avLst>
          </a:prstGeom>
          <a:solidFill>
            <a:srgbClr val="336888"/>
          </a:solidFill>
          <a:ln w="9525">
            <a:solidFill>
              <a:srgbClr val="C0C0C0"/>
            </a:solidFill>
            <a:round/>
            <a:headEnd/>
            <a:tailEnd/>
          </a:ln>
        </p:spPr>
        <p:txBody>
          <a:bodyPr anchor="ctr"/>
          <a:lstStyle/>
          <a:p>
            <a:pPr>
              <a:lnSpc>
                <a:spcPct val="120000"/>
              </a:lnSpc>
            </a:pPr>
            <a:r>
              <a:rPr lang="en-US" sz="1000">
                <a:solidFill>
                  <a:schemeClr val="bg1"/>
                </a:solidFill>
                <a:cs typeface="Arial" pitchFamily="34" charset="0"/>
              </a:rPr>
              <a:t>XQuery, Java, WSDL, SCA</a:t>
            </a:r>
          </a:p>
          <a:p>
            <a:pPr>
              <a:lnSpc>
                <a:spcPct val="120000"/>
              </a:lnSpc>
            </a:pPr>
            <a:r>
              <a:rPr lang="en-US" sz="900">
                <a:solidFill>
                  <a:schemeClr val="bg1"/>
                </a:solidFill>
                <a:cs typeface="Arial" pitchFamily="34" charset="0"/>
              </a:rPr>
              <a:t>(Services Centric)</a:t>
            </a:r>
          </a:p>
        </p:txBody>
      </p:sp>
      <p:sp>
        <p:nvSpPr>
          <p:cNvPr id="11" name="Rounded Rectangle 8"/>
          <p:cNvSpPr>
            <a:spLocks noChangeArrowheads="1"/>
          </p:cNvSpPr>
          <p:nvPr/>
        </p:nvSpPr>
        <p:spPr bwMode="auto">
          <a:xfrm>
            <a:off x="3275584" y="1456871"/>
            <a:ext cx="5638800" cy="238125"/>
          </a:xfrm>
          <a:prstGeom prst="rect">
            <a:avLst/>
          </a:prstGeom>
          <a:solidFill>
            <a:schemeClr val="accent3">
              <a:lumMod val="50000"/>
            </a:schemeClr>
          </a:solidFill>
          <a:ln w="9525" algn="ctr">
            <a:solidFill>
              <a:srgbClr val="C0C0C0"/>
            </a:solidFill>
            <a:miter lim="800000"/>
            <a:headEnd/>
            <a:tailEnd/>
          </a:ln>
        </p:spPr>
        <p:txBody>
          <a:bodyPr anchor="ctr"/>
          <a:lstStyle/>
          <a:p>
            <a:pPr>
              <a:defRPr/>
            </a:pPr>
            <a:r>
              <a:rPr lang="en-US" sz="1000" dirty="0">
                <a:solidFill>
                  <a:schemeClr val="bg1"/>
                </a:solidFill>
                <a:latin typeface="Arial" pitchFamily="34" charset="0"/>
              </a:rPr>
              <a:t>Front-end Applications</a:t>
            </a:r>
          </a:p>
        </p:txBody>
      </p:sp>
      <p:sp>
        <p:nvSpPr>
          <p:cNvPr id="12" name="AutoShape 31"/>
          <p:cNvSpPr>
            <a:spLocks noChangeArrowheads="1"/>
          </p:cNvSpPr>
          <p:nvPr/>
        </p:nvSpPr>
        <p:spPr bwMode="auto">
          <a:xfrm>
            <a:off x="3672459" y="2687184"/>
            <a:ext cx="4943475" cy="209550"/>
          </a:xfrm>
          <a:prstGeom prst="bevel">
            <a:avLst>
              <a:gd name="adj" fmla="val 6250"/>
            </a:avLst>
          </a:prstGeom>
          <a:pattFill prst="horzBrick">
            <a:fgClr>
              <a:srgbClr val="808080"/>
            </a:fgClr>
            <a:bgClr>
              <a:srgbClr val="5F5F5F"/>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sz="1100">
                <a:solidFill>
                  <a:schemeClr val="bg1"/>
                </a:solidFill>
              </a:rPr>
              <a:t>Security</a:t>
            </a:r>
          </a:p>
        </p:txBody>
      </p:sp>
      <p:sp>
        <p:nvSpPr>
          <p:cNvPr id="13" name="TextBox 13"/>
          <p:cNvSpPr txBox="1">
            <a:spLocks noChangeArrowheads="1"/>
          </p:cNvSpPr>
          <p:nvPr/>
        </p:nvSpPr>
        <p:spPr bwMode="auto">
          <a:xfrm>
            <a:off x="5348859" y="3599996"/>
            <a:ext cx="16002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100" b="1">
                <a:solidFill>
                  <a:srgbClr val="292929"/>
                </a:solidFill>
                <a:latin typeface="Arial" pitchFamily="34" charset="0"/>
              </a:rPr>
              <a:t>Metadata Repository</a:t>
            </a:r>
          </a:p>
        </p:txBody>
      </p:sp>
      <p:sp>
        <p:nvSpPr>
          <p:cNvPr id="14" name="Rounded Rectangle 14"/>
          <p:cNvSpPr>
            <a:spLocks noChangeArrowheads="1"/>
          </p:cNvSpPr>
          <p:nvPr/>
        </p:nvSpPr>
        <p:spPr bwMode="auto">
          <a:xfrm>
            <a:off x="3750247" y="3815896"/>
            <a:ext cx="2330450" cy="365125"/>
          </a:xfrm>
          <a:prstGeom prst="roundRect">
            <a:avLst>
              <a:gd name="adj" fmla="val 17630"/>
            </a:avLst>
          </a:prstGeom>
          <a:solidFill>
            <a:srgbClr val="336888"/>
          </a:solidFill>
          <a:ln w="9525">
            <a:solidFill>
              <a:srgbClr val="C0C0C0"/>
            </a:solidFill>
            <a:round/>
            <a:headEnd/>
            <a:tailEnd/>
          </a:ln>
        </p:spPr>
        <p:txBody>
          <a:bodyPr anchor="ctr"/>
          <a:lstStyle/>
          <a:p>
            <a:pPr>
              <a:lnSpc>
                <a:spcPct val="120000"/>
              </a:lnSpc>
            </a:pPr>
            <a:r>
              <a:rPr lang="en-US" sz="1000">
                <a:solidFill>
                  <a:schemeClr val="bg1"/>
                </a:solidFill>
                <a:cs typeface="Arial" pitchFamily="34" charset="0"/>
              </a:rPr>
              <a:t>Views, SQLScript</a:t>
            </a:r>
          </a:p>
          <a:p>
            <a:pPr>
              <a:lnSpc>
                <a:spcPct val="120000"/>
              </a:lnSpc>
            </a:pPr>
            <a:r>
              <a:rPr lang="en-US" sz="900">
                <a:solidFill>
                  <a:schemeClr val="bg1"/>
                </a:solidFill>
                <a:cs typeface="Arial" pitchFamily="34" charset="0"/>
              </a:rPr>
              <a:t>(Database Centric)</a:t>
            </a:r>
          </a:p>
        </p:txBody>
      </p:sp>
      <p:sp>
        <p:nvSpPr>
          <p:cNvPr id="15" name="AutoShape 31"/>
          <p:cNvSpPr>
            <a:spLocks noChangeArrowheads="1"/>
          </p:cNvSpPr>
          <p:nvPr/>
        </p:nvSpPr>
        <p:spPr bwMode="auto">
          <a:xfrm>
            <a:off x="3669284" y="4958896"/>
            <a:ext cx="4943475" cy="209550"/>
          </a:xfrm>
          <a:prstGeom prst="bevel">
            <a:avLst>
              <a:gd name="adj" fmla="val 6250"/>
            </a:avLst>
          </a:prstGeom>
          <a:pattFill prst="horzBrick">
            <a:fgClr>
              <a:srgbClr val="808080"/>
            </a:fgClr>
            <a:bgClr>
              <a:srgbClr val="5F5F5F"/>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sz="1100">
                <a:solidFill>
                  <a:schemeClr val="bg1"/>
                </a:solidFill>
              </a:rPr>
              <a:t>Security</a:t>
            </a:r>
          </a:p>
        </p:txBody>
      </p:sp>
      <p:sp>
        <p:nvSpPr>
          <p:cNvPr id="16" name="Rectangle 16"/>
          <p:cNvSpPr>
            <a:spLocks noChangeArrowheads="1"/>
          </p:cNvSpPr>
          <p:nvPr/>
        </p:nvSpPr>
        <p:spPr bwMode="auto">
          <a:xfrm>
            <a:off x="3672459" y="2968171"/>
            <a:ext cx="4953000" cy="612775"/>
          </a:xfrm>
          <a:prstGeom prst="rect">
            <a:avLst/>
          </a:prstGeom>
          <a:solidFill>
            <a:srgbClr val="F8F8F8"/>
          </a:solidFill>
          <a:ln w="9525">
            <a:solidFill>
              <a:srgbClr val="C0C0C0"/>
            </a:solidFill>
            <a:miter lim="800000"/>
            <a:headEnd/>
            <a:tailEnd/>
          </a:ln>
        </p:spPr>
        <p:txBody>
          <a:bodyPr anchor="ctr"/>
          <a:lstStyle/>
          <a:p>
            <a:endParaRPr lang="en-US" sz="1800">
              <a:solidFill>
                <a:srgbClr val="FFFFFF"/>
              </a:solidFill>
            </a:endParaRPr>
          </a:p>
        </p:txBody>
      </p:sp>
      <p:sp>
        <p:nvSpPr>
          <p:cNvPr id="17" name="TextBox 17"/>
          <p:cNvSpPr txBox="1">
            <a:spLocks noChangeArrowheads="1"/>
          </p:cNvSpPr>
          <p:nvPr/>
        </p:nvSpPr>
        <p:spPr bwMode="auto">
          <a:xfrm>
            <a:off x="5358384" y="2914196"/>
            <a:ext cx="16002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100" b="1">
                <a:solidFill>
                  <a:srgbClr val="292929"/>
                </a:solidFill>
                <a:latin typeface="Arial" pitchFamily="34" charset="0"/>
              </a:rPr>
              <a:t>Query Engine</a:t>
            </a:r>
          </a:p>
        </p:txBody>
      </p:sp>
      <p:sp>
        <p:nvSpPr>
          <p:cNvPr id="18" name="Rounded Rectangle 18"/>
          <p:cNvSpPr>
            <a:spLocks noChangeArrowheads="1"/>
          </p:cNvSpPr>
          <p:nvPr/>
        </p:nvSpPr>
        <p:spPr bwMode="auto">
          <a:xfrm>
            <a:off x="5366322" y="3142796"/>
            <a:ext cx="1554162"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Cost-based</a:t>
            </a:r>
            <a:br>
              <a:rPr lang="en-US" sz="1000">
                <a:solidFill>
                  <a:schemeClr val="bg1"/>
                </a:solidFill>
                <a:cs typeface="Arial" pitchFamily="34" charset="0"/>
              </a:rPr>
            </a:br>
            <a:r>
              <a:rPr lang="en-US" sz="1000">
                <a:solidFill>
                  <a:schemeClr val="bg1"/>
                </a:solidFill>
                <a:cs typeface="Arial" pitchFamily="34" charset="0"/>
              </a:rPr>
              <a:t>Optimizer</a:t>
            </a:r>
          </a:p>
        </p:txBody>
      </p:sp>
      <p:sp>
        <p:nvSpPr>
          <p:cNvPr id="19" name="Rounded Rectangle 19"/>
          <p:cNvSpPr>
            <a:spLocks noChangeArrowheads="1"/>
          </p:cNvSpPr>
          <p:nvPr/>
        </p:nvSpPr>
        <p:spPr bwMode="auto">
          <a:xfrm>
            <a:off x="6977634" y="31427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Rules-based</a:t>
            </a:r>
            <a:br>
              <a:rPr lang="en-US" sz="1000">
                <a:solidFill>
                  <a:schemeClr val="bg1"/>
                </a:solidFill>
                <a:cs typeface="Arial" pitchFamily="34" charset="0"/>
              </a:rPr>
            </a:br>
            <a:r>
              <a:rPr lang="en-US" sz="1000">
                <a:solidFill>
                  <a:schemeClr val="bg1"/>
                </a:solidFill>
                <a:cs typeface="Arial" pitchFamily="34" charset="0"/>
              </a:rPr>
              <a:t>Optimizer</a:t>
            </a:r>
          </a:p>
        </p:txBody>
      </p:sp>
      <p:sp>
        <p:nvSpPr>
          <p:cNvPr id="20" name="Rounded Rectangle 20"/>
          <p:cNvSpPr>
            <a:spLocks noChangeArrowheads="1"/>
          </p:cNvSpPr>
          <p:nvPr/>
        </p:nvSpPr>
        <p:spPr bwMode="auto">
          <a:xfrm>
            <a:off x="3748659" y="31427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Federation</a:t>
            </a:r>
          </a:p>
          <a:p>
            <a:r>
              <a:rPr lang="en-US" sz="1000">
                <a:solidFill>
                  <a:schemeClr val="bg1"/>
                </a:solidFill>
                <a:cs typeface="Arial" pitchFamily="34" charset="0"/>
              </a:rPr>
              <a:t>Engine</a:t>
            </a:r>
          </a:p>
        </p:txBody>
      </p:sp>
      <p:sp>
        <p:nvSpPr>
          <p:cNvPr id="21" name="Line 20"/>
          <p:cNvSpPr>
            <a:spLocks noChangeShapeType="1"/>
          </p:cNvSpPr>
          <p:nvPr/>
        </p:nvSpPr>
        <p:spPr bwMode="auto">
          <a:xfrm flipV="1">
            <a:off x="6072759" y="1674359"/>
            <a:ext cx="0" cy="1004887"/>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2" name="Line 21"/>
          <p:cNvSpPr>
            <a:spLocks noChangeShapeType="1"/>
          </p:cNvSpPr>
          <p:nvPr/>
        </p:nvSpPr>
        <p:spPr bwMode="auto">
          <a:xfrm flipV="1">
            <a:off x="4437634" y="1685471"/>
            <a:ext cx="0" cy="1004888"/>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3" name="Line 22"/>
          <p:cNvSpPr>
            <a:spLocks noChangeShapeType="1"/>
          </p:cNvSpPr>
          <p:nvPr/>
        </p:nvSpPr>
        <p:spPr bwMode="auto">
          <a:xfrm flipV="1">
            <a:off x="39613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4" name="Line 23"/>
          <p:cNvSpPr>
            <a:spLocks noChangeShapeType="1"/>
          </p:cNvSpPr>
          <p:nvPr/>
        </p:nvSpPr>
        <p:spPr bwMode="auto">
          <a:xfrm flipV="1">
            <a:off x="4951984" y="5162096"/>
            <a:ext cx="0" cy="831850"/>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5" name="Line 24"/>
          <p:cNvSpPr>
            <a:spLocks noChangeShapeType="1"/>
          </p:cNvSpPr>
          <p:nvPr/>
        </p:nvSpPr>
        <p:spPr bwMode="auto">
          <a:xfrm flipV="1">
            <a:off x="59425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6" name="Line 26"/>
          <p:cNvSpPr>
            <a:spLocks noChangeShapeType="1"/>
          </p:cNvSpPr>
          <p:nvPr/>
        </p:nvSpPr>
        <p:spPr bwMode="auto">
          <a:xfrm flipV="1">
            <a:off x="83047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7" name="Rounded Rectangle 32"/>
          <p:cNvSpPr>
            <a:spLocks noChangeArrowheads="1"/>
          </p:cNvSpPr>
          <p:nvPr/>
        </p:nvSpPr>
        <p:spPr bwMode="auto">
          <a:xfrm>
            <a:off x="5175822" y="2180771"/>
            <a:ext cx="1741487"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Web Services </a:t>
            </a:r>
          </a:p>
          <a:p>
            <a:r>
              <a:rPr lang="en-US" sz="900">
                <a:solidFill>
                  <a:schemeClr val="tx1"/>
                </a:solidFill>
                <a:cs typeface="Arial" pitchFamily="34" charset="0"/>
              </a:rPr>
              <a:t>(HTTP, REST, SOAP, JSON,)</a:t>
            </a:r>
          </a:p>
        </p:txBody>
      </p:sp>
      <p:sp>
        <p:nvSpPr>
          <p:cNvPr id="28" name="Rounded Rectangle 32"/>
          <p:cNvSpPr>
            <a:spLocks noChangeArrowheads="1"/>
          </p:cNvSpPr>
          <p:nvPr/>
        </p:nvSpPr>
        <p:spPr bwMode="auto">
          <a:xfrm>
            <a:off x="3581972" y="2180771"/>
            <a:ext cx="1541462"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SQL</a:t>
            </a:r>
          </a:p>
          <a:p>
            <a:r>
              <a:rPr lang="en-US" sz="900">
                <a:solidFill>
                  <a:schemeClr val="tx1"/>
                </a:solidFill>
                <a:cs typeface="Arial" pitchFamily="34" charset="0"/>
              </a:rPr>
              <a:t>(ODBC, JDBC, ADO.NET)</a:t>
            </a:r>
          </a:p>
        </p:txBody>
      </p:sp>
      <p:sp>
        <p:nvSpPr>
          <p:cNvPr id="29" name="Line 30"/>
          <p:cNvSpPr>
            <a:spLocks noChangeShapeType="1"/>
          </p:cNvSpPr>
          <p:nvPr/>
        </p:nvSpPr>
        <p:spPr bwMode="auto">
          <a:xfrm flipV="1">
            <a:off x="7866634" y="1718809"/>
            <a:ext cx="0" cy="1004887"/>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30" name="Rounded Rectangle 32"/>
          <p:cNvSpPr>
            <a:spLocks noChangeArrowheads="1"/>
          </p:cNvSpPr>
          <p:nvPr/>
        </p:nvSpPr>
        <p:spPr bwMode="auto">
          <a:xfrm>
            <a:off x="6979222" y="2180771"/>
            <a:ext cx="1725612"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Messaging</a:t>
            </a:r>
          </a:p>
          <a:p>
            <a:r>
              <a:rPr lang="en-US" sz="900">
                <a:solidFill>
                  <a:schemeClr val="tx1"/>
                </a:solidFill>
                <a:cs typeface="Arial" pitchFamily="34" charset="0"/>
              </a:rPr>
              <a:t>(JMS)</a:t>
            </a:r>
          </a:p>
        </p:txBody>
      </p:sp>
      <p:sp>
        <p:nvSpPr>
          <p:cNvPr id="31" name="Rounded Rectangle 32"/>
          <p:cNvSpPr>
            <a:spLocks noChangeArrowheads="1"/>
          </p:cNvSpPr>
          <p:nvPr/>
        </p:nvSpPr>
        <p:spPr bwMode="auto">
          <a:xfrm>
            <a:off x="4396359" y="5371646"/>
            <a:ext cx="1182688"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Web Services </a:t>
            </a:r>
          </a:p>
          <a:p>
            <a:r>
              <a:rPr lang="en-US" sz="900">
                <a:solidFill>
                  <a:schemeClr val="tx1"/>
                </a:solidFill>
                <a:cs typeface="Arial" pitchFamily="34" charset="0"/>
              </a:rPr>
              <a:t>(HTTP, SOAP, JSON)</a:t>
            </a:r>
          </a:p>
        </p:txBody>
      </p:sp>
      <p:sp>
        <p:nvSpPr>
          <p:cNvPr id="32" name="Rounded Rectangle 32"/>
          <p:cNvSpPr>
            <a:spLocks noChangeArrowheads="1"/>
          </p:cNvSpPr>
          <p:nvPr/>
        </p:nvSpPr>
        <p:spPr bwMode="auto">
          <a:xfrm>
            <a:off x="5610797" y="5371646"/>
            <a:ext cx="649287"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Messaging</a:t>
            </a:r>
          </a:p>
          <a:p>
            <a:r>
              <a:rPr lang="en-US" sz="900">
                <a:solidFill>
                  <a:schemeClr val="tx1"/>
                </a:solidFill>
                <a:cs typeface="Arial" pitchFamily="34" charset="0"/>
              </a:rPr>
              <a:t>(JMS)</a:t>
            </a:r>
          </a:p>
        </p:txBody>
      </p:sp>
      <p:sp>
        <p:nvSpPr>
          <p:cNvPr id="33" name="Rounded Rectangle 32"/>
          <p:cNvSpPr>
            <a:spLocks noChangeArrowheads="1"/>
          </p:cNvSpPr>
          <p:nvPr/>
        </p:nvSpPr>
        <p:spPr bwMode="auto">
          <a:xfrm>
            <a:off x="7885684" y="5371646"/>
            <a:ext cx="838200"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Application</a:t>
            </a:r>
          </a:p>
          <a:p>
            <a:r>
              <a:rPr lang="en-US" sz="900">
                <a:solidFill>
                  <a:schemeClr val="tx1"/>
                </a:solidFill>
                <a:cs typeface="Arial" pitchFamily="34" charset="0"/>
              </a:rPr>
              <a:t>APIs</a:t>
            </a:r>
          </a:p>
        </p:txBody>
      </p:sp>
      <p:sp>
        <p:nvSpPr>
          <p:cNvPr id="34" name="Line 45"/>
          <p:cNvSpPr>
            <a:spLocks noChangeShapeType="1"/>
          </p:cNvSpPr>
          <p:nvPr/>
        </p:nvSpPr>
        <p:spPr bwMode="auto">
          <a:xfrm flipV="1">
            <a:off x="7577709" y="5171621"/>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35" name="Rounded Rectangle 32"/>
          <p:cNvSpPr>
            <a:spLocks noChangeArrowheads="1"/>
          </p:cNvSpPr>
          <p:nvPr/>
        </p:nvSpPr>
        <p:spPr bwMode="auto">
          <a:xfrm>
            <a:off x="7317359" y="5371646"/>
            <a:ext cx="534988"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MF</a:t>
            </a:r>
          </a:p>
          <a:p>
            <a:r>
              <a:rPr lang="en-US" sz="900">
                <a:solidFill>
                  <a:schemeClr val="tx1"/>
                </a:solidFill>
                <a:cs typeface="Arial" pitchFamily="34" charset="0"/>
              </a:rPr>
              <a:t>Adapter</a:t>
            </a:r>
          </a:p>
        </p:txBody>
      </p:sp>
      <p:sp>
        <p:nvSpPr>
          <p:cNvPr id="36" name="Line 47"/>
          <p:cNvSpPr>
            <a:spLocks noChangeShapeType="1"/>
          </p:cNvSpPr>
          <p:nvPr/>
        </p:nvSpPr>
        <p:spPr bwMode="auto">
          <a:xfrm flipV="1">
            <a:off x="7068122" y="5162096"/>
            <a:ext cx="0" cy="831850"/>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37" name="Rounded Rectangle 32"/>
          <p:cNvSpPr>
            <a:spLocks noChangeArrowheads="1"/>
          </p:cNvSpPr>
          <p:nvPr/>
        </p:nvSpPr>
        <p:spPr bwMode="auto">
          <a:xfrm>
            <a:off x="6828409" y="5371646"/>
            <a:ext cx="457200"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Java</a:t>
            </a:r>
          </a:p>
        </p:txBody>
      </p:sp>
      <p:sp>
        <p:nvSpPr>
          <p:cNvPr id="38" name="Rectangle 16"/>
          <p:cNvSpPr>
            <a:spLocks noChangeArrowheads="1"/>
          </p:cNvSpPr>
          <p:nvPr/>
        </p:nvSpPr>
        <p:spPr bwMode="auto">
          <a:xfrm>
            <a:off x="3656584" y="4295321"/>
            <a:ext cx="4953000" cy="612775"/>
          </a:xfrm>
          <a:prstGeom prst="rect">
            <a:avLst/>
          </a:prstGeom>
          <a:solidFill>
            <a:srgbClr val="F8F8F8"/>
          </a:solidFill>
          <a:ln w="9525">
            <a:solidFill>
              <a:srgbClr val="C0C0C0"/>
            </a:solidFill>
            <a:miter lim="800000"/>
            <a:headEnd/>
            <a:tailEnd/>
          </a:ln>
        </p:spPr>
        <p:txBody>
          <a:bodyPr anchor="ctr"/>
          <a:lstStyle/>
          <a:p>
            <a:endParaRPr lang="en-US" sz="1800">
              <a:solidFill>
                <a:srgbClr val="FFFFFF"/>
              </a:solidFill>
            </a:endParaRPr>
          </a:p>
        </p:txBody>
      </p:sp>
      <p:sp>
        <p:nvSpPr>
          <p:cNvPr id="39" name="TextBox 17"/>
          <p:cNvSpPr txBox="1">
            <a:spLocks noChangeArrowheads="1"/>
          </p:cNvSpPr>
          <p:nvPr/>
        </p:nvSpPr>
        <p:spPr bwMode="auto">
          <a:xfrm>
            <a:off x="4618609" y="4257221"/>
            <a:ext cx="30480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100" b="1">
                <a:solidFill>
                  <a:srgbClr val="292929"/>
                </a:solidFill>
                <a:latin typeface="Arial" pitchFamily="34" charset="0"/>
              </a:rPr>
              <a:t>Advanced Functions</a:t>
            </a:r>
          </a:p>
        </p:txBody>
      </p:sp>
      <p:sp>
        <p:nvSpPr>
          <p:cNvPr id="40" name="Rounded Rectangle 18"/>
          <p:cNvSpPr>
            <a:spLocks noChangeArrowheads="1"/>
          </p:cNvSpPr>
          <p:nvPr/>
        </p:nvSpPr>
        <p:spPr bwMode="auto">
          <a:xfrm>
            <a:off x="5350447" y="4476296"/>
            <a:ext cx="1554162"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Quality</a:t>
            </a:r>
          </a:p>
        </p:txBody>
      </p:sp>
      <p:sp>
        <p:nvSpPr>
          <p:cNvPr id="41" name="Rounded Rectangle 19"/>
          <p:cNvSpPr>
            <a:spLocks noChangeArrowheads="1"/>
          </p:cNvSpPr>
          <p:nvPr/>
        </p:nvSpPr>
        <p:spPr bwMode="auto">
          <a:xfrm>
            <a:off x="6961759" y="44762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Governance</a:t>
            </a:r>
          </a:p>
        </p:txBody>
      </p:sp>
      <p:sp>
        <p:nvSpPr>
          <p:cNvPr id="42" name="Rounded Rectangle 20"/>
          <p:cNvSpPr>
            <a:spLocks noChangeArrowheads="1"/>
          </p:cNvSpPr>
          <p:nvPr/>
        </p:nvSpPr>
        <p:spPr bwMode="auto">
          <a:xfrm>
            <a:off x="3732784" y="44762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Caching</a:t>
            </a:r>
          </a:p>
        </p:txBody>
      </p:sp>
      <p:sp>
        <p:nvSpPr>
          <p:cNvPr id="43" name="Rounded Rectangle 32"/>
          <p:cNvSpPr>
            <a:spLocks noChangeArrowheads="1"/>
          </p:cNvSpPr>
          <p:nvPr/>
        </p:nvSpPr>
        <p:spPr bwMode="auto">
          <a:xfrm>
            <a:off x="3542284" y="5371646"/>
            <a:ext cx="822325"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SQL</a:t>
            </a:r>
          </a:p>
          <a:p>
            <a:r>
              <a:rPr lang="en-US" sz="900">
                <a:solidFill>
                  <a:schemeClr val="tx1"/>
                </a:solidFill>
                <a:cs typeface="Arial" pitchFamily="34" charset="0"/>
              </a:rPr>
              <a:t>(ODBC, JDBC)</a:t>
            </a:r>
          </a:p>
        </p:txBody>
      </p:sp>
      <p:sp>
        <p:nvSpPr>
          <p:cNvPr id="44" name="Line 58"/>
          <p:cNvSpPr>
            <a:spLocks noChangeShapeType="1"/>
          </p:cNvSpPr>
          <p:nvPr/>
        </p:nvSpPr>
        <p:spPr bwMode="auto">
          <a:xfrm flipV="1">
            <a:off x="65521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45" name="Rounded Rectangle 32"/>
          <p:cNvSpPr>
            <a:spLocks noChangeArrowheads="1"/>
          </p:cNvSpPr>
          <p:nvPr/>
        </p:nvSpPr>
        <p:spPr bwMode="auto">
          <a:xfrm>
            <a:off x="6291834" y="5371646"/>
            <a:ext cx="504825"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URI</a:t>
            </a:r>
          </a:p>
        </p:txBody>
      </p:sp>
      <p:sp>
        <p:nvSpPr>
          <p:cNvPr id="46" name="AutoShape 25"/>
          <p:cNvSpPr>
            <a:spLocks noChangeArrowheads="1"/>
          </p:cNvSpPr>
          <p:nvPr/>
        </p:nvSpPr>
        <p:spPr bwMode="auto">
          <a:xfrm>
            <a:off x="9055672" y="3223759"/>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Monitor</a:t>
            </a:r>
          </a:p>
        </p:txBody>
      </p:sp>
      <p:sp>
        <p:nvSpPr>
          <p:cNvPr id="47" name="AutoShape 25"/>
          <p:cNvSpPr>
            <a:spLocks noChangeArrowheads="1"/>
          </p:cNvSpPr>
          <p:nvPr/>
        </p:nvSpPr>
        <p:spPr bwMode="auto">
          <a:xfrm>
            <a:off x="9055672" y="2418896"/>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Manager</a:t>
            </a:r>
          </a:p>
        </p:txBody>
      </p:sp>
      <p:sp>
        <p:nvSpPr>
          <p:cNvPr id="48" name="AutoShape 25"/>
          <p:cNvSpPr>
            <a:spLocks noChangeArrowheads="1"/>
          </p:cNvSpPr>
          <p:nvPr/>
        </p:nvSpPr>
        <p:spPr bwMode="auto">
          <a:xfrm>
            <a:off x="1632522" y="3223759"/>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Studio</a:t>
            </a:r>
          </a:p>
        </p:txBody>
      </p:sp>
      <p:sp>
        <p:nvSpPr>
          <p:cNvPr id="49" name="AutoShape 25"/>
          <p:cNvSpPr>
            <a:spLocks noChangeArrowheads="1"/>
          </p:cNvSpPr>
          <p:nvPr/>
        </p:nvSpPr>
        <p:spPr bwMode="auto">
          <a:xfrm>
            <a:off x="1618234" y="4028621"/>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PerformancePlus</a:t>
            </a:r>
          </a:p>
          <a:p>
            <a:pPr>
              <a:defRPr/>
            </a:pPr>
            <a:r>
              <a:rPr lang="en-US" sz="1200">
                <a:solidFill>
                  <a:schemeClr val="bg1"/>
                </a:solidFill>
                <a:latin typeface="Times New Roman" charset="0"/>
                <a:ea typeface="ＭＳ Ｐゴシック" charset="0"/>
                <a:cs typeface="ＭＳ Ｐゴシック" charset="0"/>
              </a:rPr>
              <a:t>Adapters</a:t>
            </a:r>
          </a:p>
        </p:txBody>
      </p:sp>
      <p:sp>
        <p:nvSpPr>
          <p:cNvPr id="50" name="Text Box 64"/>
          <p:cNvSpPr txBox="1">
            <a:spLocks noChangeArrowheads="1"/>
          </p:cNvSpPr>
          <p:nvPr/>
        </p:nvSpPr>
        <p:spPr bwMode="auto">
          <a:xfrm>
            <a:off x="1753172" y="875846"/>
            <a:ext cx="1449387"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rgbClr val="000000"/>
                </a:solidFill>
                <a:latin typeface="Times New Roman" charset="0"/>
                <a:ea typeface="ＭＳ Ｐゴシック" charset="0"/>
                <a:cs typeface="ＭＳ Ｐゴシック" charset="0"/>
              </a:defRPr>
            </a:lvl1pPr>
            <a:lvl2pPr marL="742950" indent="-285750">
              <a:defRPr sz="2400">
                <a:solidFill>
                  <a:srgbClr val="000000"/>
                </a:solidFill>
                <a:latin typeface="Times New Roman" charset="0"/>
                <a:ea typeface="ＭＳ Ｐゴシック" charset="0"/>
              </a:defRPr>
            </a:lvl2pPr>
            <a:lvl3pPr marL="1143000" indent="-228600">
              <a:defRPr sz="2400">
                <a:solidFill>
                  <a:srgbClr val="000000"/>
                </a:solidFill>
                <a:latin typeface="Times New Roman" charset="0"/>
                <a:ea typeface="ＭＳ Ｐゴシック" charset="0"/>
              </a:defRPr>
            </a:lvl3pPr>
            <a:lvl4pPr marL="1600200" indent="-228600">
              <a:defRPr sz="2400">
                <a:solidFill>
                  <a:srgbClr val="000000"/>
                </a:solidFill>
                <a:latin typeface="Times New Roman" charset="0"/>
                <a:ea typeface="ＭＳ Ｐゴシック" charset="0"/>
              </a:defRPr>
            </a:lvl4pPr>
            <a:lvl5pPr marL="2057400" indent="-228600">
              <a:defRPr sz="2400">
                <a:solidFill>
                  <a:srgbClr val="000000"/>
                </a:solidFill>
                <a:latin typeface="Times New Roman" charset="0"/>
                <a:ea typeface="ＭＳ Ｐゴシック" charset="0"/>
              </a:defRPr>
            </a:lvl5pPr>
            <a:lvl6pPr marL="2514600" indent="-228600" algn="ctr" eaLnBrk="0" fontAlgn="base" hangingPunct="0">
              <a:spcBef>
                <a:spcPct val="0"/>
              </a:spcBef>
              <a:spcAft>
                <a:spcPct val="0"/>
              </a:spcAft>
              <a:defRPr sz="2400">
                <a:solidFill>
                  <a:srgbClr val="000000"/>
                </a:solidFill>
                <a:latin typeface="Times New Roman" charset="0"/>
                <a:ea typeface="ＭＳ Ｐゴシック" charset="0"/>
              </a:defRPr>
            </a:lvl6pPr>
            <a:lvl7pPr marL="2971800" indent="-228600" algn="ctr" eaLnBrk="0" fontAlgn="base" hangingPunct="0">
              <a:spcBef>
                <a:spcPct val="0"/>
              </a:spcBef>
              <a:spcAft>
                <a:spcPct val="0"/>
              </a:spcAft>
              <a:defRPr sz="2400">
                <a:solidFill>
                  <a:srgbClr val="000000"/>
                </a:solidFill>
                <a:latin typeface="Times New Roman" charset="0"/>
                <a:ea typeface="ＭＳ Ｐゴシック" charset="0"/>
              </a:defRPr>
            </a:lvl7pPr>
            <a:lvl8pPr marL="3429000" indent="-228600" algn="ctr" eaLnBrk="0" fontAlgn="base" hangingPunct="0">
              <a:spcBef>
                <a:spcPct val="0"/>
              </a:spcBef>
              <a:spcAft>
                <a:spcPct val="0"/>
              </a:spcAft>
              <a:defRPr sz="2400">
                <a:solidFill>
                  <a:srgbClr val="000000"/>
                </a:solidFill>
                <a:latin typeface="Times New Roman" charset="0"/>
                <a:ea typeface="ＭＳ Ｐゴシック" charset="0"/>
              </a:defRPr>
            </a:lvl8pPr>
            <a:lvl9pPr marL="3886200" indent="-228600" algn="ctr" eaLnBrk="0" fontAlgn="base" hangingPunct="0">
              <a:spcBef>
                <a:spcPct val="0"/>
              </a:spcBef>
              <a:spcAft>
                <a:spcPct val="0"/>
              </a:spcAft>
              <a:defRPr sz="2400">
                <a:solidFill>
                  <a:srgbClr val="000000"/>
                </a:solidFill>
                <a:latin typeface="Times New Roman" charset="0"/>
                <a:ea typeface="ＭＳ Ｐゴシック" charset="0"/>
              </a:defRPr>
            </a:lvl9pPr>
          </a:lstStyle>
          <a:p>
            <a:pPr eaLnBrk="1" hangingPunct="1">
              <a:defRPr/>
            </a:pPr>
            <a:r>
              <a:rPr lang="en-US" sz="1600" b="1" i="1" smtClean="0">
                <a:solidFill>
                  <a:schemeClr val="tx1"/>
                </a:solidFill>
                <a:latin typeface="Arial" charset="0"/>
                <a:cs typeface="Arial Unicode MS" charset="0"/>
              </a:rPr>
              <a:t>Development </a:t>
            </a:r>
          </a:p>
          <a:p>
            <a:pPr eaLnBrk="1" hangingPunct="1">
              <a:defRPr/>
            </a:pPr>
            <a:r>
              <a:rPr lang="en-US" sz="1600" b="1" i="1" smtClean="0">
                <a:solidFill>
                  <a:schemeClr val="tx1"/>
                </a:solidFill>
                <a:latin typeface="Arial" charset="0"/>
                <a:cs typeface="Arial Unicode MS" charset="0"/>
              </a:rPr>
              <a:t>Environment</a:t>
            </a:r>
          </a:p>
        </p:txBody>
      </p:sp>
      <p:sp>
        <p:nvSpPr>
          <p:cNvPr id="51" name="Text Box 65"/>
          <p:cNvSpPr txBox="1">
            <a:spLocks noChangeArrowheads="1"/>
          </p:cNvSpPr>
          <p:nvPr/>
        </p:nvSpPr>
        <p:spPr bwMode="auto">
          <a:xfrm>
            <a:off x="5369497" y="875846"/>
            <a:ext cx="1609725"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rgbClr val="000000"/>
                </a:solidFill>
                <a:latin typeface="Times New Roman" charset="0"/>
                <a:ea typeface="ＭＳ Ｐゴシック" charset="0"/>
                <a:cs typeface="ＭＳ Ｐゴシック" charset="0"/>
              </a:defRPr>
            </a:lvl1pPr>
            <a:lvl2pPr marL="742950" indent="-285750">
              <a:defRPr sz="2400">
                <a:solidFill>
                  <a:srgbClr val="000000"/>
                </a:solidFill>
                <a:latin typeface="Times New Roman" charset="0"/>
                <a:ea typeface="ＭＳ Ｐゴシック" charset="0"/>
              </a:defRPr>
            </a:lvl2pPr>
            <a:lvl3pPr marL="1143000" indent="-228600">
              <a:defRPr sz="2400">
                <a:solidFill>
                  <a:srgbClr val="000000"/>
                </a:solidFill>
                <a:latin typeface="Times New Roman" charset="0"/>
                <a:ea typeface="ＭＳ Ｐゴシック" charset="0"/>
              </a:defRPr>
            </a:lvl3pPr>
            <a:lvl4pPr marL="1600200" indent="-228600">
              <a:defRPr sz="2400">
                <a:solidFill>
                  <a:srgbClr val="000000"/>
                </a:solidFill>
                <a:latin typeface="Times New Roman" charset="0"/>
                <a:ea typeface="ＭＳ Ｐゴシック" charset="0"/>
              </a:defRPr>
            </a:lvl4pPr>
            <a:lvl5pPr marL="2057400" indent="-228600">
              <a:defRPr sz="2400">
                <a:solidFill>
                  <a:srgbClr val="000000"/>
                </a:solidFill>
                <a:latin typeface="Times New Roman" charset="0"/>
                <a:ea typeface="ＭＳ Ｐゴシック" charset="0"/>
              </a:defRPr>
            </a:lvl5pPr>
            <a:lvl6pPr marL="2514600" indent="-228600" algn="ctr" eaLnBrk="0" fontAlgn="base" hangingPunct="0">
              <a:spcBef>
                <a:spcPct val="0"/>
              </a:spcBef>
              <a:spcAft>
                <a:spcPct val="0"/>
              </a:spcAft>
              <a:defRPr sz="2400">
                <a:solidFill>
                  <a:srgbClr val="000000"/>
                </a:solidFill>
                <a:latin typeface="Times New Roman" charset="0"/>
                <a:ea typeface="ＭＳ Ｐゴシック" charset="0"/>
              </a:defRPr>
            </a:lvl6pPr>
            <a:lvl7pPr marL="2971800" indent="-228600" algn="ctr" eaLnBrk="0" fontAlgn="base" hangingPunct="0">
              <a:spcBef>
                <a:spcPct val="0"/>
              </a:spcBef>
              <a:spcAft>
                <a:spcPct val="0"/>
              </a:spcAft>
              <a:defRPr sz="2400">
                <a:solidFill>
                  <a:srgbClr val="000000"/>
                </a:solidFill>
                <a:latin typeface="Times New Roman" charset="0"/>
                <a:ea typeface="ＭＳ Ｐゴシック" charset="0"/>
              </a:defRPr>
            </a:lvl7pPr>
            <a:lvl8pPr marL="3429000" indent="-228600" algn="ctr" eaLnBrk="0" fontAlgn="base" hangingPunct="0">
              <a:spcBef>
                <a:spcPct val="0"/>
              </a:spcBef>
              <a:spcAft>
                <a:spcPct val="0"/>
              </a:spcAft>
              <a:defRPr sz="2400">
                <a:solidFill>
                  <a:srgbClr val="000000"/>
                </a:solidFill>
                <a:latin typeface="Times New Roman" charset="0"/>
                <a:ea typeface="ＭＳ Ｐゴシック" charset="0"/>
              </a:defRPr>
            </a:lvl8pPr>
            <a:lvl9pPr marL="3886200" indent="-228600" algn="ctr" eaLnBrk="0" fontAlgn="base" hangingPunct="0">
              <a:spcBef>
                <a:spcPct val="0"/>
              </a:spcBef>
              <a:spcAft>
                <a:spcPct val="0"/>
              </a:spcAft>
              <a:defRPr sz="2400">
                <a:solidFill>
                  <a:srgbClr val="000000"/>
                </a:solidFill>
                <a:latin typeface="Times New Roman" charset="0"/>
                <a:ea typeface="ＭＳ Ｐゴシック" charset="0"/>
              </a:defRPr>
            </a:lvl9pPr>
          </a:lstStyle>
          <a:p>
            <a:pPr eaLnBrk="1" hangingPunct="1">
              <a:defRPr/>
            </a:pPr>
            <a:r>
              <a:rPr lang="en-US" sz="1600" b="1" i="1" smtClean="0">
                <a:solidFill>
                  <a:schemeClr val="tx1"/>
                </a:solidFill>
                <a:latin typeface="Arial" charset="0"/>
                <a:cs typeface="Arial Unicode MS" charset="0"/>
              </a:rPr>
              <a:t>Runtime Server</a:t>
            </a:r>
          </a:p>
          <a:p>
            <a:pPr eaLnBrk="1" hangingPunct="1">
              <a:defRPr/>
            </a:pPr>
            <a:r>
              <a:rPr lang="en-US" sz="1600" b="1" i="1" smtClean="0">
                <a:solidFill>
                  <a:schemeClr val="tx1"/>
                </a:solidFill>
                <a:latin typeface="Arial" charset="0"/>
                <a:cs typeface="Arial Unicode MS" charset="0"/>
              </a:rPr>
              <a:t>Environment</a:t>
            </a:r>
          </a:p>
        </p:txBody>
      </p:sp>
      <p:sp>
        <p:nvSpPr>
          <p:cNvPr id="52" name="Text Box 66"/>
          <p:cNvSpPr txBox="1">
            <a:spLocks noChangeArrowheads="1"/>
          </p:cNvSpPr>
          <p:nvPr/>
        </p:nvSpPr>
        <p:spPr bwMode="auto">
          <a:xfrm>
            <a:off x="9074722" y="875846"/>
            <a:ext cx="1382712"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rgbClr val="000000"/>
                </a:solidFill>
                <a:latin typeface="Times New Roman" charset="0"/>
                <a:ea typeface="ＭＳ Ｐゴシック" charset="0"/>
                <a:cs typeface="ＭＳ Ｐゴシック" charset="0"/>
              </a:defRPr>
            </a:lvl1pPr>
            <a:lvl2pPr marL="742950" indent="-285750">
              <a:defRPr sz="2400">
                <a:solidFill>
                  <a:srgbClr val="000000"/>
                </a:solidFill>
                <a:latin typeface="Times New Roman" charset="0"/>
                <a:ea typeface="ＭＳ Ｐゴシック" charset="0"/>
              </a:defRPr>
            </a:lvl2pPr>
            <a:lvl3pPr marL="1143000" indent="-228600">
              <a:defRPr sz="2400">
                <a:solidFill>
                  <a:srgbClr val="000000"/>
                </a:solidFill>
                <a:latin typeface="Times New Roman" charset="0"/>
                <a:ea typeface="ＭＳ Ｐゴシック" charset="0"/>
              </a:defRPr>
            </a:lvl3pPr>
            <a:lvl4pPr marL="1600200" indent="-228600">
              <a:defRPr sz="2400">
                <a:solidFill>
                  <a:srgbClr val="000000"/>
                </a:solidFill>
                <a:latin typeface="Times New Roman" charset="0"/>
                <a:ea typeface="ＭＳ Ｐゴシック" charset="0"/>
              </a:defRPr>
            </a:lvl4pPr>
            <a:lvl5pPr marL="2057400" indent="-228600">
              <a:defRPr sz="2400">
                <a:solidFill>
                  <a:srgbClr val="000000"/>
                </a:solidFill>
                <a:latin typeface="Times New Roman" charset="0"/>
                <a:ea typeface="ＭＳ Ｐゴシック" charset="0"/>
              </a:defRPr>
            </a:lvl5pPr>
            <a:lvl6pPr marL="2514600" indent="-228600" algn="ctr" eaLnBrk="0" fontAlgn="base" hangingPunct="0">
              <a:spcBef>
                <a:spcPct val="0"/>
              </a:spcBef>
              <a:spcAft>
                <a:spcPct val="0"/>
              </a:spcAft>
              <a:defRPr sz="2400">
                <a:solidFill>
                  <a:srgbClr val="000000"/>
                </a:solidFill>
                <a:latin typeface="Times New Roman" charset="0"/>
                <a:ea typeface="ＭＳ Ｐゴシック" charset="0"/>
              </a:defRPr>
            </a:lvl6pPr>
            <a:lvl7pPr marL="2971800" indent="-228600" algn="ctr" eaLnBrk="0" fontAlgn="base" hangingPunct="0">
              <a:spcBef>
                <a:spcPct val="0"/>
              </a:spcBef>
              <a:spcAft>
                <a:spcPct val="0"/>
              </a:spcAft>
              <a:defRPr sz="2400">
                <a:solidFill>
                  <a:srgbClr val="000000"/>
                </a:solidFill>
                <a:latin typeface="Times New Roman" charset="0"/>
                <a:ea typeface="ＭＳ Ｐゴシック" charset="0"/>
              </a:defRPr>
            </a:lvl7pPr>
            <a:lvl8pPr marL="3429000" indent="-228600" algn="ctr" eaLnBrk="0" fontAlgn="base" hangingPunct="0">
              <a:spcBef>
                <a:spcPct val="0"/>
              </a:spcBef>
              <a:spcAft>
                <a:spcPct val="0"/>
              </a:spcAft>
              <a:defRPr sz="2400">
                <a:solidFill>
                  <a:srgbClr val="000000"/>
                </a:solidFill>
                <a:latin typeface="Times New Roman" charset="0"/>
                <a:ea typeface="ＭＳ Ｐゴシック" charset="0"/>
              </a:defRPr>
            </a:lvl8pPr>
            <a:lvl9pPr marL="3886200" indent="-228600" algn="ctr" eaLnBrk="0" fontAlgn="base" hangingPunct="0">
              <a:spcBef>
                <a:spcPct val="0"/>
              </a:spcBef>
              <a:spcAft>
                <a:spcPct val="0"/>
              </a:spcAft>
              <a:defRPr sz="2400">
                <a:solidFill>
                  <a:srgbClr val="000000"/>
                </a:solidFill>
                <a:latin typeface="Times New Roman" charset="0"/>
                <a:ea typeface="ＭＳ Ｐゴシック" charset="0"/>
              </a:defRPr>
            </a:lvl9pPr>
          </a:lstStyle>
          <a:p>
            <a:pPr eaLnBrk="1" hangingPunct="1">
              <a:defRPr/>
            </a:pPr>
            <a:r>
              <a:rPr lang="en-US" sz="1600" b="1" i="1" smtClean="0">
                <a:solidFill>
                  <a:schemeClr val="tx1"/>
                </a:solidFill>
                <a:latin typeface="Arial" charset="0"/>
                <a:cs typeface="Arial Unicode MS" charset="0"/>
              </a:rPr>
              <a:t>Management</a:t>
            </a:r>
          </a:p>
          <a:p>
            <a:pPr eaLnBrk="1" hangingPunct="1">
              <a:defRPr/>
            </a:pPr>
            <a:r>
              <a:rPr lang="en-US" sz="1600" b="1" i="1" smtClean="0">
                <a:solidFill>
                  <a:schemeClr val="tx1"/>
                </a:solidFill>
                <a:latin typeface="Arial" charset="0"/>
                <a:cs typeface="Arial Unicode MS" charset="0"/>
              </a:rPr>
              <a:t>Environment</a:t>
            </a:r>
            <a:endParaRPr lang="en-US" sz="1600" b="1" i="1" u="sng" smtClean="0">
              <a:solidFill>
                <a:schemeClr val="tx1"/>
              </a:solidFill>
              <a:latin typeface="Arial" charset="0"/>
              <a:cs typeface="Arial Unicode MS" charset="0"/>
            </a:endParaRPr>
          </a:p>
        </p:txBody>
      </p:sp>
      <p:sp>
        <p:nvSpPr>
          <p:cNvPr id="53" name="Rounded Rectangle 22"/>
          <p:cNvSpPr>
            <a:spLocks noChangeArrowheads="1"/>
          </p:cNvSpPr>
          <p:nvPr/>
        </p:nvSpPr>
        <p:spPr bwMode="auto">
          <a:xfrm>
            <a:off x="3347022" y="5984421"/>
            <a:ext cx="5572125" cy="514350"/>
          </a:xfrm>
          <a:prstGeom prst="rect">
            <a:avLst/>
          </a:prstGeom>
          <a:solidFill>
            <a:schemeClr val="accent3">
              <a:lumMod val="50000"/>
            </a:schemeClr>
          </a:solidFill>
          <a:ln w="9525" algn="ctr">
            <a:solidFill>
              <a:srgbClr val="C0C0C0"/>
            </a:solidFill>
            <a:miter lim="800000"/>
            <a:headEnd/>
            <a:tailEnd/>
          </a:ln>
        </p:spPr>
        <p:txBody>
          <a:bodyPr anchor="ctr"/>
          <a:lstStyle/>
          <a:p>
            <a:pPr>
              <a:defRPr/>
            </a:pPr>
            <a:r>
              <a:rPr lang="en-US" sz="1000" dirty="0">
                <a:solidFill>
                  <a:schemeClr val="bg1"/>
                </a:solidFill>
                <a:latin typeface="Arial" pitchFamily="34" charset="0"/>
              </a:rPr>
              <a:t>Applications, Big Data Stores, Excel, Flat Files, Mainframes, Messages, OLAP Cubes,</a:t>
            </a:r>
          </a:p>
          <a:p>
            <a:pPr>
              <a:defRPr/>
            </a:pPr>
            <a:r>
              <a:rPr lang="en-US" sz="1000" dirty="0">
                <a:solidFill>
                  <a:schemeClr val="bg1"/>
                </a:solidFill>
                <a:latin typeface="Arial" pitchFamily="34" charset="0"/>
              </a:rPr>
              <a:t>RDBMS, Web Services, XML Documents</a:t>
            </a:r>
          </a:p>
        </p:txBody>
      </p:sp>
      <p:sp>
        <p:nvSpPr>
          <p:cNvPr id="54" name="TextBox 6"/>
          <p:cNvSpPr txBox="1">
            <a:spLocks noChangeArrowheads="1"/>
          </p:cNvSpPr>
          <p:nvPr/>
        </p:nvSpPr>
        <p:spPr bwMode="auto">
          <a:xfrm>
            <a:off x="4361434" y="1909309"/>
            <a:ext cx="34290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200" b="1">
                <a:solidFill>
                  <a:schemeClr val="bg1"/>
                </a:solidFill>
                <a:latin typeface="Arial" pitchFamily="34" charset="0"/>
              </a:rPr>
              <a:t>Composite Information Server</a:t>
            </a:r>
          </a:p>
        </p:txBody>
      </p:sp>
      <p:sp>
        <p:nvSpPr>
          <p:cNvPr id="55" name="AutoShape 25"/>
          <p:cNvSpPr>
            <a:spLocks noChangeArrowheads="1"/>
          </p:cNvSpPr>
          <p:nvPr/>
        </p:nvSpPr>
        <p:spPr bwMode="auto">
          <a:xfrm>
            <a:off x="1632522" y="4773192"/>
            <a:ext cx="1524000" cy="609600"/>
          </a:xfrm>
          <a:prstGeom prst="roundRect">
            <a:avLst>
              <a:gd name="adj" fmla="val 5250"/>
            </a:avLst>
          </a:prstGeom>
          <a:solidFill>
            <a:srgbClr val="FFFF00"/>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p:spPr>
        <p:txBody>
          <a:bodyPr anchor="ctr">
            <a:flatTx/>
          </a:bodyPr>
          <a:lstStyle/>
          <a:p>
            <a:pPr>
              <a:defRPr/>
            </a:pPr>
            <a:r>
              <a:rPr lang="en-US" sz="1200" dirty="0" smtClean="0">
                <a:solidFill>
                  <a:schemeClr val="tx1"/>
                </a:solidFill>
                <a:latin typeface="Times New Roman" charset="0"/>
                <a:ea typeface="ＭＳ Ｐゴシック" charset="0"/>
                <a:cs typeface="ＭＳ Ｐゴシック" charset="0"/>
              </a:rPr>
              <a:t>Professional Services Assets and Utilities</a:t>
            </a:r>
            <a:endParaRPr lang="en-US" sz="1200" dirty="0">
              <a:solidFill>
                <a:schemeClr val="tx1"/>
              </a:solidFill>
              <a:latin typeface="Times New Roman" charset="0"/>
              <a:ea typeface="ＭＳ Ｐゴシック" charset="0"/>
              <a:cs typeface="ＭＳ Ｐゴシック" charset="0"/>
            </a:endParaRPr>
          </a:p>
        </p:txBody>
      </p:sp>
      <p:sp>
        <p:nvSpPr>
          <p:cNvPr id="56" name="AutoShape 25"/>
          <p:cNvSpPr>
            <a:spLocks noChangeArrowheads="1"/>
          </p:cNvSpPr>
          <p:nvPr/>
        </p:nvSpPr>
        <p:spPr bwMode="auto">
          <a:xfrm>
            <a:off x="9055672" y="4758871"/>
            <a:ext cx="1524000" cy="609600"/>
          </a:xfrm>
          <a:prstGeom prst="roundRect">
            <a:avLst>
              <a:gd name="adj" fmla="val 5250"/>
            </a:avLst>
          </a:prstGeom>
          <a:solidFill>
            <a:srgbClr val="FFFF00"/>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p:spPr>
        <p:txBody>
          <a:bodyPr anchor="ctr">
            <a:flatTx/>
          </a:bodyPr>
          <a:lstStyle/>
          <a:p>
            <a:pPr>
              <a:defRPr/>
            </a:pPr>
            <a:r>
              <a:rPr lang="en-US" sz="1200" dirty="0" smtClean="0">
                <a:solidFill>
                  <a:schemeClr val="tx1"/>
                </a:solidFill>
                <a:latin typeface="Times New Roman" charset="0"/>
                <a:ea typeface="ＭＳ Ｐゴシック" charset="0"/>
                <a:cs typeface="ＭＳ Ｐゴシック" charset="0"/>
              </a:rPr>
              <a:t>Professional Services Assets and Utilities</a:t>
            </a:r>
            <a:endParaRPr lang="en-US" sz="1200" dirty="0">
              <a:solidFill>
                <a:schemeClr val="tx1"/>
              </a:solidFill>
              <a:latin typeface="Times New Roman" charset="0"/>
              <a:ea typeface="ＭＳ Ｐゴシック" charset="0"/>
              <a:cs typeface="ＭＳ Ｐゴシック" charset="0"/>
            </a:endParaRPr>
          </a:p>
        </p:txBody>
      </p:sp>
      <p:sp>
        <p:nvSpPr>
          <p:cNvPr id="57" name="Rounded Rectangle 56"/>
          <p:cNvSpPr/>
          <p:nvPr/>
        </p:nvSpPr>
        <p:spPr>
          <a:xfrm>
            <a:off x="1565846" y="4601708"/>
            <a:ext cx="1709738" cy="922338"/>
          </a:xfrm>
          <a:prstGeom prst="round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ounded Rectangle 57"/>
          <p:cNvSpPr/>
          <p:nvPr/>
        </p:nvSpPr>
        <p:spPr>
          <a:xfrm>
            <a:off x="8962803" y="4626429"/>
            <a:ext cx="1709738" cy="823086"/>
          </a:xfrm>
          <a:prstGeom prst="round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1622997" y="5595030"/>
            <a:ext cx="1643062" cy="584775"/>
          </a:xfrm>
          <a:prstGeom prst="rect">
            <a:avLst/>
          </a:prstGeom>
          <a:noFill/>
          <a:ln w="57150">
            <a:solidFill>
              <a:srgbClr val="00B050"/>
            </a:solidFill>
          </a:ln>
        </p:spPr>
        <p:txBody>
          <a:bodyPr wrap="square" rtlCol="0">
            <a:spAutoFit/>
          </a:bodyPr>
          <a:lstStyle/>
          <a:p>
            <a:r>
              <a:rPr lang="en-US" sz="1600" b="1" dirty="0" smtClean="0"/>
              <a:t>Development</a:t>
            </a:r>
          </a:p>
          <a:p>
            <a:r>
              <a:rPr lang="en-US" sz="1600" b="1" dirty="0" smtClean="0"/>
              <a:t>Assets</a:t>
            </a:r>
            <a:endParaRPr lang="en-US" sz="1600" b="1" dirty="0"/>
          </a:p>
        </p:txBody>
      </p:sp>
      <p:sp>
        <p:nvSpPr>
          <p:cNvPr id="60" name="TextBox 59"/>
          <p:cNvSpPr txBox="1"/>
          <p:nvPr/>
        </p:nvSpPr>
        <p:spPr>
          <a:xfrm>
            <a:off x="8914384" y="5529943"/>
            <a:ext cx="1699305" cy="830997"/>
          </a:xfrm>
          <a:prstGeom prst="rect">
            <a:avLst/>
          </a:prstGeom>
          <a:noFill/>
          <a:ln w="57150">
            <a:solidFill>
              <a:srgbClr val="00B050"/>
            </a:solidFill>
          </a:ln>
        </p:spPr>
        <p:txBody>
          <a:bodyPr wrap="square" rtlCol="0">
            <a:spAutoFit/>
          </a:bodyPr>
          <a:lstStyle/>
          <a:p>
            <a:r>
              <a:rPr lang="en-US" sz="1600" b="1" dirty="0" smtClean="0"/>
              <a:t>Deployment &amp; KPI/Monitoring Assets</a:t>
            </a:r>
            <a:endParaRPr lang="en-US" sz="1600" b="1" dirty="0"/>
          </a:p>
        </p:txBody>
      </p:sp>
      <p:sp>
        <p:nvSpPr>
          <p:cNvPr id="61" name="Rounded Rectangle 60"/>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258356063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Request Usage</a:t>
            </a:r>
            <a:endParaRPr lang="en-US" dirty="0" smtClean="0"/>
          </a:p>
        </p:txBody>
      </p:sp>
      <p:sp>
        <p:nvSpPr>
          <p:cNvPr id="6" name="Rectangle 5"/>
          <p:cNvSpPr/>
          <p:nvPr/>
        </p:nvSpPr>
        <p:spPr>
          <a:xfrm>
            <a:off x="490048" y="1143021"/>
            <a:ext cx="11356356" cy="3939540"/>
          </a:xfrm>
          <a:prstGeom prst="rect">
            <a:avLst/>
          </a:prstGeom>
        </p:spPr>
        <p:txBody>
          <a:bodyPr wrap="square">
            <a:spAutoFit/>
          </a:bodyPr>
          <a:lstStyle/>
          <a:p>
            <a:r>
              <a:rPr lang="en-US" dirty="0">
                <a:solidFill>
                  <a:srgbClr val="FFFFFF"/>
                </a:solidFill>
              </a:rPr>
              <a:t>Request Usage – Various request functionality</a:t>
            </a:r>
          </a:p>
          <a:p>
            <a:pPr lvl="1" indent="-182563">
              <a:spcBef>
                <a:spcPts val="600"/>
              </a:spcBef>
            </a:pPr>
            <a:r>
              <a:rPr lang="en-US" sz="1600" b="1" dirty="0" err="1">
                <a:solidFill>
                  <a:srgbClr val="FFFFFF"/>
                </a:solidFill>
              </a:rPr>
              <a:t>vDatasourceUsage</a:t>
            </a:r>
            <a:r>
              <a:rPr lang="en-US" sz="1600" b="1" dirty="0">
                <a:solidFill>
                  <a:srgbClr val="FFFFFF"/>
                </a:solidFill>
              </a:rPr>
              <a:t> </a:t>
            </a:r>
            <a:r>
              <a:rPr lang="en-US" sz="1600" dirty="0">
                <a:solidFill>
                  <a:srgbClr val="FFFFFF"/>
                </a:solidFill>
              </a:rPr>
              <a:t>– details on data sources usage</a:t>
            </a:r>
          </a:p>
          <a:p>
            <a:pPr lvl="1" indent="-182563">
              <a:spcBef>
                <a:spcPts val="600"/>
              </a:spcBef>
            </a:pPr>
            <a:r>
              <a:rPr lang="en-US" sz="1600" b="1" dirty="0" err="1">
                <a:solidFill>
                  <a:srgbClr val="FFFFFF"/>
                </a:solidFill>
              </a:rPr>
              <a:t>vGetSystemInformation</a:t>
            </a:r>
            <a:r>
              <a:rPr lang="en-US" sz="1600" b="1" dirty="0">
                <a:solidFill>
                  <a:srgbClr val="FFFFFF"/>
                </a:solidFill>
              </a:rPr>
              <a:t> </a:t>
            </a:r>
            <a:r>
              <a:rPr lang="en-US" sz="1600" dirty="0">
                <a:solidFill>
                  <a:srgbClr val="FFFFFF"/>
                </a:solidFill>
              </a:rPr>
              <a:t>– cluster and server name</a:t>
            </a:r>
          </a:p>
          <a:p>
            <a:pPr lvl="1" indent="-182563">
              <a:spcBef>
                <a:spcPts val="600"/>
              </a:spcBef>
            </a:pPr>
            <a:r>
              <a:rPr lang="en-US" sz="1600" b="1" dirty="0" err="1">
                <a:solidFill>
                  <a:srgbClr val="FFFFFF"/>
                </a:solidFill>
              </a:rPr>
              <a:t>vLdapPerson</a:t>
            </a:r>
            <a:r>
              <a:rPr lang="en-US" sz="1600" b="1" dirty="0">
                <a:solidFill>
                  <a:srgbClr val="FFFFFF"/>
                </a:solidFill>
              </a:rPr>
              <a:t> </a:t>
            </a:r>
            <a:r>
              <a:rPr lang="en-US" sz="1600" dirty="0">
                <a:solidFill>
                  <a:srgbClr val="FFFFFF"/>
                </a:solidFill>
              </a:rPr>
              <a:t>– details regarding an LDAP user</a:t>
            </a:r>
          </a:p>
          <a:p>
            <a:pPr lvl="1" indent="-182563">
              <a:spcBef>
                <a:spcPts val="600"/>
              </a:spcBef>
            </a:pPr>
            <a:r>
              <a:rPr lang="en-US" sz="1600" b="1" dirty="0" err="1">
                <a:solidFill>
                  <a:srgbClr val="FFFFFF"/>
                </a:solidFill>
              </a:rPr>
              <a:t>vLongRunningRequests</a:t>
            </a:r>
            <a:r>
              <a:rPr lang="en-US" sz="1600" b="1" dirty="0">
                <a:solidFill>
                  <a:srgbClr val="FFFFFF"/>
                </a:solidFill>
              </a:rPr>
              <a:t> </a:t>
            </a:r>
            <a:r>
              <a:rPr lang="en-US" sz="1600" dirty="0">
                <a:solidFill>
                  <a:srgbClr val="FFFFFF"/>
                </a:solidFill>
              </a:rPr>
              <a:t>– details on long running queries</a:t>
            </a:r>
          </a:p>
          <a:p>
            <a:pPr lvl="1" indent="-182563">
              <a:spcBef>
                <a:spcPts val="600"/>
              </a:spcBef>
            </a:pPr>
            <a:r>
              <a:rPr lang="en-US" sz="1600" b="1" dirty="0" err="1">
                <a:solidFill>
                  <a:srgbClr val="FFFFFF"/>
                </a:solidFill>
              </a:rPr>
              <a:t>vResourcePerRequest</a:t>
            </a:r>
            <a:r>
              <a:rPr lang="en-US" sz="1600" b="1" dirty="0">
                <a:solidFill>
                  <a:srgbClr val="FFFFFF"/>
                </a:solidFill>
              </a:rPr>
              <a:t> </a:t>
            </a:r>
            <a:r>
              <a:rPr lang="en-US" sz="1600" dirty="0">
                <a:solidFill>
                  <a:srgbClr val="FFFFFF"/>
                </a:solidFill>
              </a:rPr>
              <a:t>– details on resources used per request</a:t>
            </a:r>
          </a:p>
          <a:p>
            <a:pPr lvl="1" indent="-182563">
              <a:spcBef>
                <a:spcPts val="600"/>
              </a:spcBef>
            </a:pPr>
            <a:r>
              <a:rPr lang="en-US" sz="1600" b="1" dirty="0" err="1">
                <a:solidFill>
                  <a:srgbClr val="FFFFFF"/>
                </a:solidFill>
              </a:rPr>
              <a:t>vRequestExpanded</a:t>
            </a:r>
            <a:r>
              <a:rPr lang="en-US" sz="1600" b="1" dirty="0">
                <a:solidFill>
                  <a:srgbClr val="FFFFFF"/>
                </a:solidFill>
              </a:rPr>
              <a:t> </a:t>
            </a:r>
            <a:r>
              <a:rPr lang="en-US" sz="1600" dirty="0">
                <a:solidFill>
                  <a:srgbClr val="FFFFFF"/>
                </a:solidFill>
              </a:rPr>
              <a:t>– expanded details for executed requests</a:t>
            </a:r>
          </a:p>
          <a:p>
            <a:pPr lvl="1" indent="-182563">
              <a:spcBef>
                <a:spcPts val="600"/>
              </a:spcBef>
            </a:pPr>
            <a:r>
              <a:rPr lang="en-US" sz="1600" b="1" dirty="0" err="1">
                <a:solidFill>
                  <a:srgbClr val="FFFFFF"/>
                </a:solidFill>
              </a:rPr>
              <a:t>vResourceUsageCountByUser</a:t>
            </a:r>
            <a:r>
              <a:rPr lang="en-US" sz="1600" b="1" dirty="0">
                <a:solidFill>
                  <a:srgbClr val="FFFFFF"/>
                </a:solidFill>
              </a:rPr>
              <a:t> </a:t>
            </a:r>
            <a:r>
              <a:rPr lang="en-US" sz="1600" dirty="0">
                <a:solidFill>
                  <a:srgbClr val="FFFFFF"/>
                </a:solidFill>
              </a:rPr>
              <a:t>– details regarding usage of resources by users</a:t>
            </a:r>
          </a:p>
          <a:p>
            <a:pPr lvl="1" indent="-182563">
              <a:spcBef>
                <a:spcPts val="600"/>
              </a:spcBef>
            </a:pPr>
            <a:r>
              <a:rPr lang="en-US" sz="1600" b="1" dirty="0" err="1">
                <a:solidFill>
                  <a:srgbClr val="FFFFFF"/>
                </a:solidFill>
              </a:rPr>
              <a:t>vSessionExpanded</a:t>
            </a:r>
            <a:r>
              <a:rPr lang="en-US" sz="1600" b="1" dirty="0">
                <a:solidFill>
                  <a:srgbClr val="FFFFFF"/>
                </a:solidFill>
              </a:rPr>
              <a:t> </a:t>
            </a:r>
            <a:r>
              <a:rPr lang="en-US" sz="1600" dirty="0">
                <a:solidFill>
                  <a:srgbClr val="FFFFFF"/>
                </a:solidFill>
              </a:rPr>
              <a:t>– expanded details for user sessions</a:t>
            </a:r>
          </a:p>
          <a:p>
            <a:pPr lvl="1" indent="-182563">
              <a:spcBef>
                <a:spcPts val="600"/>
              </a:spcBef>
            </a:pPr>
            <a:r>
              <a:rPr lang="en-US" sz="1600" b="1" dirty="0" err="1">
                <a:solidFill>
                  <a:srgbClr val="FFFFFF"/>
                </a:solidFill>
              </a:rPr>
              <a:t>vSystemResources</a:t>
            </a:r>
            <a:r>
              <a:rPr lang="en-US" sz="1600" b="1" dirty="0">
                <a:solidFill>
                  <a:srgbClr val="FFFFFF"/>
                </a:solidFill>
              </a:rPr>
              <a:t> </a:t>
            </a:r>
            <a:r>
              <a:rPr lang="en-US" sz="1600" dirty="0">
                <a:solidFill>
                  <a:srgbClr val="FFFFFF"/>
                </a:solidFill>
              </a:rPr>
              <a:t>– details on system resource usage</a:t>
            </a:r>
          </a:p>
          <a:p>
            <a:pPr lvl="1" indent="-182563">
              <a:spcBef>
                <a:spcPts val="600"/>
              </a:spcBef>
            </a:pPr>
            <a:r>
              <a:rPr lang="en-US" sz="1600" b="1" dirty="0" err="1">
                <a:solidFill>
                  <a:srgbClr val="FFFFFF"/>
                </a:solidFill>
              </a:rPr>
              <a:t>vUserSessionRequests</a:t>
            </a:r>
            <a:r>
              <a:rPr lang="en-US" sz="1600" b="1" dirty="0">
                <a:solidFill>
                  <a:srgbClr val="FFFFFF"/>
                </a:solidFill>
              </a:rPr>
              <a:t> </a:t>
            </a:r>
            <a:r>
              <a:rPr lang="en-US" sz="1600" dirty="0">
                <a:solidFill>
                  <a:srgbClr val="FFFFFF"/>
                </a:solidFill>
              </a:rPr>
              <a:t>– details on requests generated by each user session</a:t>
            </a:r>
          </a:p>
          <a:p>
            <a:pPr lvl="1" indent="-182563">
              <a:spcBef>
                <a:spcPts val="600"/>
              </a:spcBef>
            </a:pPr>
            <a:endParaRPr lang="en-US" sz="1600" dirty="0">
              <a:solidFill>
                <a:srgbClr val="FFFFFF"/>
              </a:solidFill>
            </a:endParaRPr>
          </a:p>
        </p:txBody>
      </p:sp>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57186516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Count All</a:t>
            </a:r>
            <a:endParaRPr lang="en-US" dirty="0" smtClean="0"/>
          </a:p>
        </p:txBody>
      </p:sp>
      <p:sp>
        <p:nvSpPr>
          <p:cNvPr id="4" name="Rectangle 3"/>
          <p:cNvSpPr>
            <a:spLocks noGrp="1" noChangeArrowheads="1"/>
          </p:cNvSpPr>
          <p:nvPr>
            <p:ph idx="1"/>
          </p:nvPr>
        </p:nvSpPr>
        <p:spPr>
          <a:xfrm>
            <a:off x="457199" y="1219200"/>
            <a:ext cx="10681685" cy="4953000"/>
          </a:xfrm>
        </p:spPr>
        <p:txBody>
          <a:bodyPr>
            <a:normAutofit fontScale="92500" lnSpcReduction="20000"/>
          </a:bodyPr>
          <a:lstStyle/>
          <a:p>
            <a:r>
              <a:rPr lang="en-US" sz="2600" dirty="0"/>
              <a:t>Resource Count All - count all </a:t>
            </a:r>
            <a:r>
              <a:rPr lang="en-US" sz="2600" dirty="0" smtClean="0"/>
              <a:t>executed resources </a:t>
            </a:r>
            <a:r>
              <a:rPr lang="en-US" sz="2600" dirty="0"/>
              <a:t>over a period of </a:t>
            </a:r>
            <a:r>
              <a:rPr lang="en-US" sz="2600" dirty="0" smtClean="0"/>
              <a:t>time</a:t>
            </a:r>
          </a:p>
          <a:p>
            <a:pPr lvl="1" indent="-182563">
              <a:spcBef>
                <a:spcPts val="600"/>
              </a:spcBef>
            </a:pPr>
            <a:r>
              <a:rPr lang="en-US" sz="2100" b="1" dirty="0" smtClean="0"/>
              <a:t>vCountAll_1MON</a:t>
            </a:r>
            <a:r>
              <a:rPr lang="en-US" sz="2100" dirty="0" smtClean="0"/>
              <a:t> </a:t>
            </a:r>
            <a:r>
              <a:rPr lang="en-US" sz="2100" dirty="0"/>
              <a:t>– count all resources over a 1 month sliding window</a:t>
            </a:r>
          </a:p>
          <a:p>
            <a:pPr lvl="1" indent="-182563">
              <a:spcBef>
                <a:spcPts val="600"/>
              </a:spcBef>
            </a:pPr>
            <a:r>
              <a:rPr lang="en-US" sz="2100" b="1" dirty="0" smtClean="0"/>
              <a:t>vCountAll_1MON_Published</a:t>
            </a:r>
            <a:r>
              <a:rPr lang="en-US" sz="2100" dirty="0" smtClean="0"/>
              <a:t> </a:t>
            </a:r>
            <a:r>
              <a:rPr lang="en-US" sz="2100" dirty="0"/>
              <a:t>– count all published resources only over a 1 month sliding window</a:t>
            </a:r>
          </a:p>
          <a:p>
            <a:pPr lvl="1" indent="-182563">
              <a:spcBef>
                <a:spcPts val="600"/>
              </a:spcBef>
            </a:pPr>
            <a:r>
              <a:rPr lang="en-US" sz="2100" b="1" dirty="0" smtClean="0"/>
              <a:t>vCountAll_3MON</a:t>
            </a:r>
            <a:r>
              <a:rPr lang="en-US" sz="2100" dirty="0" smtClean="0"/>
              <a:t> </a:t>
            </a:r>
            <a:r>
              <a:rPr lang="en-US" sz="2100" dirty="0"/>
              <a:t>– count all resources over a 3 month sliding window</a:t>
            </a:r>
          </a:p>
          <a:p>
            <a:pPr lvl="1" indent="-182563">
              <a:spcBef>
                <a:spcPts val="600"/>
              </a:spcBef>
            </a:pPr>
            <a:r>
              <a:rPr lang="en-US" sz="2100" b="1" dirty="0" smtClean="0"/>
              <a:t>vCountAll_3MON_Published</a:t>
            </a:r>
            <a:r>
              <a:rPr lang="en-US" sz="2100" dirty="0" smtClean="0"/>
              <a:t> </a:t>
            </a:r>
            <a:r>
              <a:rPr lang="en-US" sz="2100" dirty="0"/>
              <a:t>– count all published resources only over a 3 month sliding window</a:t>
            </a:r>
          </a:p>
          <a:p>
            <a:pPr lvl="1" indent="-182563">
              <a:spcBef>
                <a:spcPts val="600"/>
              </a:spcBef>
            </a:pPr>
            <a:r>
              <a:rPr lang="en-US" sz="2100" b="1" dirty="0" smtClean="0"/>
              <a:t>vCountAll_6MON</a:t>
            </a:r>
            <a:r>
              <a:rPr lang="en-US" sz="2100" dirty="0" smtClean="0"/>
              <a:t> </a:t>
            </a:r>
            <a:r>
              <a:rPr lang="en-US" sz="2100" dirty="0"/>
              <a:t>– count all resources over a 6 month sliding window</a:t>
            </a:r>
          </a:p>
          <a:p>
            <a:pPr lvl="1" indent="-182563">
              <a:spcBef>
                <a:spcPts val="600"/>
              </a:spcBef>
            </a:pPr>
            <a:r>
              <a:rPr lang="en-US" sz="2100" b="1" dirty="0" smtClean="0"/>
              <a:t>vCountAll_6MON_Published</a:t>
            </a:r>
            <a:r>
              <a:rPr lang="en-US" sz="2100" dirty="0" smtClean="0"/>
              <a:t> </a:t>
            </a:r>
            <a:r>
              <a:rPr lang="en-US" sz="2100" dirty="0"/>
              <a:t>– count all published resources only over a 6 month sliding window</a:t>
            </a:r>
          </a:p>
          <a:p>
            <a:pPr lvl="1" indent="-182563">
              <a:spcBef>
                <a:spcPts val="600"/>
              </a:spcBef>
            </a:pPr>
            <a:r>
              <a:rPr lang="en-US" sz="2100" b="1" dirty="0" smtClean="0"/>
              <a:t>vCountAll_1YR</a:t>
            </a:r>
            <a:r>
              <a:rPr lang="en-US" sz="2100" dirty="0" smtClean="0"/>
              <a:t> </a:t>
            </a:r>
            <a:r>
              <a:rPr lang="en-US" sz="2100" dirty="0"/>
              <a:t>– count all resources over a 1 year sliding window</a:t>
            </a:r>
          </a:p>
          <a:p>
            <a:pPr lvl="1" indent="-182563">
              <a:spcBef>
                <a:spcPts val="600"/>
              </a:spcBef>
            </a:pPr>
            <a:r>
              <a:rPr lang="en-US" sz="2100" b="1" dirty="0" smtClean="0"/>
              <a:t>vCountAll_1YR_Published</a:t>
            </a:r>
            <a:r>
              <a:rPr lang="en-US" sz="2100" dirty="0" smtClean="0"/>
              <a:t> </a:t>
            </a:r>
            <a:r>
              <a:rPr lang="en-US" sz="2100" dirty="0"/>
              <a:t>– count all published resources only over a 1 year sliding </a:t>
            </a:r>
            <a:r>
              <a:rPr lang="en-US" sz="2100" dirty="0" smtClean="0"/>
              <a:t>window</a:t>
            </a:r>
          </a:p>
          <a:p>
            <a:pPr lvl="1" indent="-182563">
              <a:spcBef>
                <a:spcPts val="600"/>
              </a:spcBef>
            </a:pPr>
            <a:r>
              <a:rPr lang="en-US" sz="2100" b="1" dirty="0" err="1" smtClean="0"/>
              <a:t>getCountAllByDateRange</a:t>
            </a:r>
            <a:r>
              <a:rPr lang="en-US" sz="2100" dirty="0" smtClean="0"/>
              <a:t>(</a:t>
            </a:r>
            <a:r>
              <a:rPr lang="en-US" sz="2100" dirty="0" err="1" smtClean="0"/>
              <a:t>fromDate</a:t>
            </a:r>
            <a:r>
              <a:rPr lang="en-US" sz="2100" dirty="0"/>
              <a:t>, </a:t>
            </a:r>
            <a:r>
              <a:rPr lang="en-US" sz="2100" dirty="0" err="1"/>
              <a:t>toDate</a:t>
            </a:r>
            <a:r>
              <a:rPr lang="en-US" sz="2100" dirty="0"/>
              <a:t>, </a:t>
            </a:r>
            <a:r>
              <a:rPr lang="en-US" sz="2100" dirty="0" err="1"/>
              <a:t>nameFilter</a:t>
            </a:r>
            <a:r>
              <a:rPr lang="en-US" sz="2100" dirty="0"/>
              <a:t>, </a:t>
            </a:r>
            <a:r>
              <a:rPr lang="en-US" sz="2100" dirty="0" err="1"/>
              <a:t>excludeNameFilter</a:t>
            </a:r>
            <a:r>
              <a:rPr lang="en-US" sz="2100" dirty="0" smtClean="0"/>
              <a:t>) </a:t>
            </a:r>
          </a:p>
          <a:p>
            <a:pPr lvl="2" indent="-182563">
              <a:spcBef>
                <a:spcPts val="600"/>
              </a:spcBef>
            </a:pPr>
            <a:r>
              <a:rPr lang="en-US" sz="1900" dirty="0" smtClean="0"/>
              <a:t>This procedure provides the basis for the above views.  This </a:t>
            </a:r>
            <a:r>
              <a:rPr lang="en-US" sz="1900" dirty="0"/>
              <a:t>procedure is used to group and count the resources by name </a:t>
            </a:r>
            <a:r>
              <a:rPr lang="en-US" sz="1900" dirty="0" err="1"/>
              <a:t>desc</a:t>
            </a:r>
            <a:r>
              <a:rPr lang="en-US" sz="1900" dirty="0"/>
              <a:t> and count </a:t>
            </a:r>
            <a:r>
              <a:rPr lang="en-US" sz="1900" dirty="0" err="1" smtClean="0"/>
              <a:t>desc</a:t>
            </a:r>
            <a:r>
              <a:rPr lang="en-US" sz="1900" dirty="0" smtClean="0"/>
              <a:t>. This </a:t>
            </a:r>
            <a:r>
              <a:rPr lang="en-US" sz="1900" dirty="0"/>
              <a:t>shows a count across a time period for all resources.  Since the ordering is </a:t>
            </a:r>
            <a:r>
              <a:rPr lang="en-US" sz="1900" dirty="0" smtClean="0"/>
              <a:t>by count </a:t>
            </a:r>
            <a:r>
              <a:rPr lang="en-US" sz="1900" dirty="0"/>
              <a:t>and then resource name it is easy to see the highest usage of a resource.</a:t>
            </a:r>
            <a:endParaRPr lang="en-US"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162598018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1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0.xml><?xml version="1.0" encoding="utf-8"?>
<a:theme xmlns:a="http://schemas.openxmlformats.org/drawingml/2006/main" name="19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1.xml><?xml version="1.0" encoding="utf-8"?>
<a:theme xmlns:a="http://schemas.openxmlformats.org/drawingml/2006/main" name="2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2.xml><?xml version="1.0" encoding="utf-8"?>
<a:theme xmlns:a="http://schemas.openxmlformats.org/drawingml/2006/main" name="2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3.xml><?xml version="1.0" encoding="utf-8"?>
<a:theme xmlns:a="http://schemas.openxmlformats.org/drawingml/2006/main" name="22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4.xml><?xml version="1.0" encoding="utf-8"?>
<a:theme xmlns:a="http://schemas.openxmlformats.org/drawingml/2006/main" name="23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5.xml><?xml version="1.0" encoding="utf-8"?>
<a:theme xmlns:a="http://schemas.openxmlformats.org/drawingml/2006/main" name="24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6.xml><?xml version="1.0" encoding="utf-8"?>
<a:theme xmlns:a="http://schemas.openxmlformats.org/drawingml/2006/main" name="25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7.xml><?xml version="1.0" encoding="utf-8"?>
<a:theme xmlns:a="http://schemas.openxmlformats.org/drawingml/2006/main" name="26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8.xml><?xml version="1.0" encoding="utf-8"?>
<a:theme xmlns:a="http://schemas.openxmlformats.org/drawingml/2006/main" name="27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9.xml><?xml version="1.0" encoding="utf-8"?>
<a:theme xmlns:a="http://schemas.openxmlformats.org/drawingml/2006/main" name="28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1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0.xml><?xml version="1.0" encoding="utf-8"?>
<a:theme xmlns:a="http://schemas.openxmlformats.org/drawingml/2006/main" name="29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1.xml><?xml version="1.0" encoding="utf-8"?>
<a:theme xmlns:a="http://schemas.openxmlformats.org/drawingml/2006/main" name="3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2.xml><?xml version="1.0" encoding="utf-8"?>
<a:theme xmlns:a="http://schemas.openxmlformats.org/drawingml/2006/main" name="3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3.xml><?xml version="1.0" encoding="utf-8"?>
<a:theme xmlns:a="http://schemas.openxmlformats.org/drawingml/2006/main" name="32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4.xml><?xml version="1.0" encoding="utf-8"?>
<a:theme xmlns:a="http://schemas.openxmlformats.org/drawingml/2006/main" name="33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5.xml><?xml version="1.0" encoding="utf-8"?>
<a:theme xmlns:a="http://schemas.openxmlformats.org/drawingml/2006/main" name="34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2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13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5.xml><?xml version="1.0" encoding="utf-8"?>
<a:theme xmlns:a="http://schemas.openxmlformats.org/drawingml/2006/main" name="14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6.xml><?xml version="1.0" encoding="utf-8"?>
<a:theme xmlns:a="http://schemas.openxmlformats.org/drawingml/2006/main" name="15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7.xml><?xml version="1.0" encoding="utf-8"?>
<a:theme xmlns:a="http://schemas.openxmlformats.org/drawingml/2006/main" name="16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8.xml><?xml version="1.0" encoding="utf-8"?>
<a:theme xmlns:a="http://schemas.openxmlformats.org/drawingml/2006/main" name="17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9.xml><?xml version="1.0" encoding="utf-8"?>
<a:theme xmlns:a="http://schemas.openxmlformats.org/drawingml/2006/main" name="18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docProps/app.xml><?xml version="1.0" encoding="utf-8"?>
<Properties xmlns="http://schemas.openxmlformats.org/officeDocument/2006/extended-properties" xmlns:vt="http://schemas.openxmlformats.org/officeDocument/2006/docPropsVTypes">
  <Template/>
  <TotalTime>26535</TotalTime>
  <Words>1793</Words>
  <Application>Microsoft Macintosh PowerPoint</Application>
  <PresentationFormat>Custom</PresentationFormat>
  <Paragraphs>259</Paragraphs>
  <Slides>18</Slides>
  <Notes>17</Notes>
  <HiddenSlides>0</HiddenSlides>
  <MMClips>0</MMClips>
  <ScaleCrop>false</ScaleCrop>
  <HeadingPairs>
    <vt:vector size="4" baseType="variant">
      <vt:variant>
        <vt:lpstr>Theme</vt:lpstr>
      </vt:variant>
      <vt:variant>
        <vt:i4>25</vt:i4>
      </vt:variant>
      <vt:variant>
        <vt:lpstr>Slide Titles</vt:lpstr>
      </vt:variant>
      <vt:variant>
        <vt:i4>18</vt:i4>
      </vt:variant>
    </vt:vector>
  </HeadingPairs>
  <TitlesOfParts>
    <vt:vector size="43" baseType="lpstr">
      <vt:lpstr>10_Cisco Arial 16x9 template_dark</vt:lpstr>
      <vt:lpstr>11_Cisco Arial 16x9 template_dark</vt:lpstr>
      <vt:lpstr>12_Cisco Arial 16x9 template_dark</vt:lpstr>
      <vt:lpstr>13_Cisco Arial 16x9 template_dark</vt:lpstr>
      <vt:lpstr>14_Cisco Arial 16x9 template_dark</vt:lpstr>
      <vt:lpstr>15_Cisco Arial 16x9 template_dark</vt:lpstr>
      <vt:lpstr>16_Cisco Arial 16x9 template_dark</vt:lpstr>
      <vt:lpstr>17_Cisco Arial 16x9 template_dark</vt:lpstr>
      <vt:lpstr>18_Cisco Arial 16x9 template_dark</vt:lpstr>
      <vt:lpstr>19_Cisco Arial 16x9 template_dark</vt:lpstr>
      <vt:lpstr>20_Cisco Arial 16x9 template_dark</vt:lpstr>
      <vt:lpstr>21_Cisco Arial 16x9 template_dark</vt:lpstr>
      <vt:lpstr>22_Cisco Arial 16x9 template_dark</vt:lpstr>
      <vt:lpstr>23_Cisco Arial 16x9 template_dark</vt:lpstr>
      <vt:lpstr>24_Cisco Arial 16x9 template_dark</vt:lpstr>
      <vt:lpstr>25_Cisco Arial 16x9 template_dark</vt:lpstr>
      <vt:lpstr>26_Cisco Arial 16x9 template_dark</vt:lpstr>
      <vt:lpstr>27_Cisco Arial 16x9 template_dark</vt:lpstr>
      <vt:lpstr>28_Cisco Arial 16x9 template_dark</vt:lpstr>
      <vt:lpstr>29_Cisco Arial 16x9 template_dark</vt:lpstr>
      <vt:lpstr>30_Cisco Arial 16x9 template_dark</vt:lpstr>
      <vt:lpstr>31_Cisco Arial 16x9 template_dark</vt:lpstr>
      <vt:lpstr>32_Cisco Arial 16x9 template_dark</vt:lpstr>
      <vt:lpstr>33_Cisco Arial 16x9 template_dark</vt:lpstr>
      <vt:lpstr>34_Cisco Arial 16x9 template_dark</vt:lpstr>
      <vt:lpstr>CIS AS Assets KPI/Monitoring</vt:lpstr>
      <vt:lpstr>Topics</vt:lpstr>
      <vt:lpstr>Key Performance Indicators (KPI)</vt:lpstr>
      <vt:lpstr>Key Performance Indicators (KPI)</vt:lpstr>
      <vt:lpstr>KPI Packaging</vt:lpstr>
      <vt:lpstr>KPI Packaging</vt:lpstr>
      <vt:lpstr>The Composite 6 Data Virtualization Platform and  AS Assets</vt:lpstr>
      <vt:lpstr>Request Usage</vt:lpstr>
      <vt:lpstr>Resource Usage – Count All</vt:lpstr>
      <vt:lpstr>Resource Usage – Count All Users</vt:lpstr>
      <vt:lpstr>Resource Usage – Count By Date</vt:lpstr>
      <vt:lpstr>Resource Usage – Not Used</vt:lpstr>
      <vt:lpstr>Resource Usage – Trend Count</vt:lpstr>
      <vt:lpstr>Cache Monitor</vt:lpstr>
      <vt:lpstr>KPI Data Abstraction Architecture  Layered Architecture View</vt:lpstr>
      <vt:lpstr>Resource Usage – Data Count</vt:lpstr>
      <vt:lpstr>Summary</vt:lpstr>
      <vt:lpstr>PowerPoint Presentation</vt:lpstr>
    </vt:vector>
  </TitlesOfParts>
  <Company>Cisco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Installing Template Theme Files</dc:title>
  <dc:creator>mike needham</dc:creator>
  <cp:lastModifiedBy>sneustei</cp:lastModifiedBy>
  <cp:revision>740</cp:revision>
  <cp:lastPrinted>2013-03-06T20:29:08Z</cp:lastPrinted>
  <dcterms:created xsi:type="dcterms:W3CDTF">2013-09-24T23:11:15Z</dcterms:created>
  <dcterms:modified xsi:type="dcterms:W3CDTF">2014-09-12T17:06:10Z</dcterms:modified>
</cp:coreProperties>
</file>

<file path=docProps/thumbnail.jpeg>
</file>